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3" r:id="rId2"/>
    <p:sldId id="337" r:id="rId3"/>
    <p:sldId id="321" r:id="rId4"/>
    <p:sldId id="295" r:id="rId5"/>
    <p:sldId id="320" r:id="rId6"/>
    <p:sldId id="307" r:id="rId7"/>
    <p:sldId id="331" r:id="rId8"/>
    <p:sldId id="342" r:id="rId9"/>
    <p:sldId id="338" r:id="rId10"/>
    <p:sldId id="340" r:id="rId11"/>
    <p:sldId id="339" r:id="rId12"/>
    <p:sldId id="323" r:id="rId13"/>
    <p:sldId id="336" r:id="rId14"/>
    <p:sldId id="324" r:id="rId15"/>
    <p:sldId id="318" r:id="rId16"/>
    <p:sldId id="319" r:id="rId17"/>
    <p:sldId id="330" r:id="rId18"/>
    <p:sldId id="325" r:id="rId19"/>
    <p:sldId id="343" r:id="rId20"/>
    <p:sldId id="326" r:id="rId21"/>
    <p:sldId id="327" r:id="rId22"/>
    <p:sldId id="329" r:id="rId23"/>
    <p:sldId id="341" r:id="rId24"/>
    <p:sldId id="292" r:id="rId25"/>
    <p:sldId id="332" r:id="rId26"/>
    <p:sldId id="333" r:id="rId27"/>
    <p:sldId id="334" r:id="rId28"/>
    <p:sldId id="322" r:id="rId29"/>
    <p:sldId id="344" r:id="rId30"/>
    <p:sldId id="308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73C8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4EECC7-2B17-4E27-A6F0-FAEA878DFEC8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8E9B7D7-FD05-4734-B325-DE15B3225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458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44E094-DE49-4AE7-B995-1D69DAC063C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68140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965F-DB81-45C1-9396-377332792F28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DACC-D805-418B-A2CE-286413603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5DD6-6E67-491F-9D09-04CFBA2AFF3C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F022-C3D2-4646-B04B-C4F3716F8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latin typeface="Arial" charset="0"/>
              </a:rPr>
              <a:t>”</a:t>
            </a:r>
            <a:endParaRPr lang="en-US">
              <a:solidFill>
                <a:srgbClr val="C0E474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5026-A658-4091-99B3-3EF32549B91C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1DC2-A9A6-4C2A-B43B-B9564CB43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F42E-3962-4C1C-A55A-23D7AE4261B6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388D-EA71-4932-BF73-46C81AD43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32EA-016C-4A5D-8C7E-AA192791884C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5F059-D431-4E56-90AC-22329F28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B7A41-F80E-45D7-A5D2-7221E0FE18DB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DF3A-4B3C-4CEE-88D3-9757762B2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DC81-6BC1-407A-B597-525E0304CC73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B201-D8B5-4A72-8528-96162672B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D2CD-9F21-459C-B055-B1CE39C1D165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E0D1-97BF-4089-B2CC-ACEFC1CFC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6D57-C096-4989-A878-06D5021921F9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5397-8A2C-40B4-910E-A948F56BB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A810-750F-4487-B2EA-99ADACC2A399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1E82-E7BD-47E4-8C54-6C5493FDF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D084-3193-4A7A-B7C4-E7701C6603F8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BF9C5-7748-4D03-9995-4F3772FA3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91F22-2C17-491A-AD46-98A52A942B83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7F4F-CCCF-4691-8E97-08AB5D5C8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9D6A-DBBF-442F-AD9E-6A7D5DB1C680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2ED87-D81D-49DB-B5D6-83916B81C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0CA9-34B0-4B01-A1DD-9961B9334720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1AC6-92F9-4AE5-995F-33104A391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A0BA-34E8-4FDF-9C6F-36819FABE658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679C6-12A0-4DC2-8B67-943EC8E53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9A3E-9340-4871-B5C8-F685F986B8EC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D38B-3AAC-4DF5-B218-617643C6A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B981A3-E98A-46BF-9F1C-FDFBBC36F105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DF36690-AC6A-4BD8-98EE-25DD1AD11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70" r:id="rId11"/>
    <p:sldLayoutId id="2147483765" r:id="rId12"/>
    <p:sldLayoutId id="2147483771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cid:ii_14a3a9130d94ae9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al.de/DIAL/" TargetMode="External"/><Relationship Id="rId2" Type="http://schemas.openxmlformats.org/officeDocument/2006/relationships/hyperlink" Target="http://www.relux.bi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888274" y="1045029"/>
            <a:ext cx="8582298" cy="2024742"/>
          </a:xfrm>
        </p:spPr>
        <p:txBody>
          <a:bodyPr/>
          <a:lstStyle/>
          <a:p>
            <a:pPr algn="l" eaLnBrk="1" hangingPunct="1"/>
            <a:r>
              <a:rPr lang="el-GR" sz="3200" dirty="0" smtClean="0"/>
              <a:t>Μια προσπάθεια να απαντηθούν τα διλλήματα του μηχανικού όταν σχεδιάζει ένα έργο εξοικονόμησης ενέργειας στον οδικό φωτισμό</a:t>
            </a:r>
            <a:endParaRPr lang="el-GR" sz="3200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Φ</a:t>
            </a:r>
            <a:r>
              <a:rPr lang="en-US" dirty="0" smtClean="0"/>
              <a:t>.</a:t>
            </a:r>
            <a:r>
              <a:rPr lang="el-GR" dirty="0" smtClean="0"/>
              <a:t>Β. Τοπαλής</a:t>
            </a:r>
          </a:p>
          <a:p>
            <a:pPr eaLnBrk="1" hangingPunct="1">
              <a:defRPr/>
            </a:pPr>
            <a:r>
              <a:rPr lang="el-GR" dirty="0" smtClean="0"/>
              <a:t>Εργαστήριο </a:t>
            </a:r>
            <a:r>
              <a:rPr lang="el-GR" dirty="0" err="1" smtClean="0"/>
              <a:t>Φωτοτεχνίας</a:t>
            </a:r>
            <a:r>
              <a:rPr lang="el-GR" dirty="0" smtClean="0"/>
              <a:t>, Εθνικό Μετσόβιο Πολυτεχνείο</a:t>
            </a:r>
            <a:endParaRPr lang="el-GR" dirty="0"/>
          </a:p>
        </p:txBody>
      </p:sp>
      <p:pic>
        <p:nvPicPr>
          <p:cNvPr id="5124" name="Picture 12"/>
          <p:cNvPicPr>
            <a:picLocks noChangeAspect="1" noChangeArrowheads="1"/>
          </p:cNvPicPr>
          <p:nvPr/>
        </p:nvPicPr>
        <p:blipFill>
          <a:blip r:embed="rId2" cstate="print"/>
          <a:srcRect l="14999" r="14999" b="6000"/>
          <a:stretch>
            <a:fillRect/>
          </a:stretch>
        </p:blipFill>
        <p:spPr bwMode="auto">
          <a:xfrm>
            <a:off x="7019925" y="483235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6" descr="Photolab Logo 3"/>
          <p:cNvPicPr>
            <a:picLocks noChangeAspect="1" noChangeArrowheads="1"/>
          </p:cNvPicPr>
          <p:nvPr/>
        </p:nvPicPr>
        <p:blipFill>
          <a:blip r:embed="rId3" cstate="print"/>
          <a:srcRect l="3024" r="3024" b="2519"/>
          <a:stretch>
            <a:fillRect/>
          </a:stretch>
        </p:blipFill>
        <p:spPr bwMode="auto">
          <a:xfrm>
            <a:off x="4273550" y="4918075"/>
            <a:ext cx="8763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3070225" y="6084888"/>
            <a:ext cx="3221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el-GR" dirty="0"/>
              <a:t>http://lighting.ece.ntua.gr/</a:t>
            </a:r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8" y="282213"/>
            <a:ext cx="9509760" cy="709748"/>
          </a:xfrm>
        </p:spPr>
        <p:txBody>
          <a:bodyPr>
            <a:normAutofit/>
          </a:bodyPr>
          <a:lstStyle/>
          <a:p>
            <a:r>
              <a:rPr lang="el-GR" sz="2900" dirty="0" smtClean="0"/>
              <a:t>Μερικά παραδείγματα ελλιπούς ή κακής πληροφόρησης</a:t>
            </a:r>
            <a:endParaRPr lang="el-GR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17" y="1228634"/>
            <a:ext cx="9833884" cy="4829266"/>
          </a:xfrm>
        </p:spPr>
        <p:txBody>
          <a:bodyPr/>
          <a:lstStyle/>
          <a:p>
            <a:r>
              <a:rPr lang="el-GR" dirty="0" smtClean="0"/>
              <a:t>Οι λαμπτήρες </a:t>
            </a:r>
            <a:r>
              <a:rPr lang="el-GR" dirty="0" err="1" smtClean="0"/>
              <a:t>οδοφωτισμού</a:t>
            </a:r>
            <a:r>
              <a:rPr lang="el-GR" dirty="0" smtClean="0"/>
              <a:t> με χαμηλή απόδοση (π.χ. υδραργύρου) αποσύρονται από την Ε.Ε. τον Απρίλιο 2015 (Ευρωπαϊκός Κανονισμός </a:t>
            </a:r>
            <a:r>
              <a:rPr lang="en-US" dirty="0" smtClean="0"/>
              <a:t>No</a:t>
            </a:r>
            <a:r>
              <a:rPr lang="el-GR" dirty="0" smtClean="0"/>
              <a:t> 245/2009 με υποχρεωτική εφαρμογή σε όλες τις χώρες της Ε.Ε.)</a:t>
            </a:r>
          </a:p>
          <a:p>
            <a:pPr>
              <a:spcBef>
                <a:spcPts val="0"/>
              </a:spcBef>
              <a:buNone/>
            </a:pPr>
            <a:r>
              <a:rPr lang="el-GR" dirty="0" smtClean="0"/>
              <a:t>	</a:t>
            </a:r>
            <a:r>
              <a:rPr lang="el-GR" dirty="0" smtClean="0">
                <a:solidFill>
                  <a:schemeClr val="accent4"/>
                </a:solidFill>
              </a:rPr>
              <a:t>Εκατοντάδες χιλιάδες φωτιστικά στη χώρα δεν θα έχουν ανταλλακτικά σε 4 μήνες!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Εγκαθίστανται φωτιστικά </a:t>
            </a:r>
            <a:r>
              <a:rPr lang="el-GR" dirty="0" err="1" smtClean="0"/>
              <a:t>οδοφωτισμού</a:t>
            </a:r>
            <a:r>
              <a:rPr lang="el-GR" dirty="0" smtClean="0"/>
              <a:t> </a:t>
            </a:r>
            <a:r>
              <a:rPr lang="en-US" dirty="0" smtClean="0"/>
              <a:t>LED </a:t>
            </a:r>
            <a:r>
              <a:rPr lang="el-GR" dirty="0" smtClean="0"/>
              <a:t>με ψυχρή απόχρωση (&gt;4000Κ).</a:t>
            </a:r>
          </a:p>
          <a:p>
            <a:pPr>
              <a:spcBef>
                <a:spcPts val="0"/>
              </a:spcBef>
              <a:buNone/>
            </a:pPr>
            <a:r>
              <a:rPr lang="el-GR" dirty="0" smtClean="0"/>
              <a:t>	</a:t>
            </a:r>
            <a:r>
              <a:rPr lang="el-GR" dirty="0" smtClean="0">
                <a:solidFill>
                  <a:schemeClr val="accent4"/>
                </a:solidFill>
              </a:rPr>
              <a:t>Η ψυχρή απόχρωση τις νυχτερινές ώρες δημιουργεί δυσάρεστο νυχτερινό τοπίο αλλά και, αποδεδειγμένα ιατρικώς, επηρεάζει βλαπτικά την ανθρώπινη υγεία.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Αντικαθίστανται παλαιά φωτιστικά με νέα επί τη βάσει συγκριτικών μετρήσεων πεδίου.</a:t>
            </a:r>
          </a:p>
          <a:p>
            <a:pPr>
              <a:spcBef>
                <a:spcPts val="0"/>
              </a:spcBef>
              <a:buNone/>
            </a:pPr>
            <a:r>
              <a:rPr lang="el-GR" dirty="0" smtClean="0"/>
              <a:t>	Το παλιό και ασυντήρητο φωτιστικό έχει χάσει το 70% τουλάχιστον της απόδοσής του. </a:t>
            </a:r>
          </a:p>
          <a:p>
            <a:pPr>
              <a:spcBef>
                <a:spcPts val="0"/>
              </a:spcBef>
              <a:buNone/>
            </a:pPr>
            <a:r>
              <a:rPr lang="el-GR" dirty="0" smtClean="0">
                <a:solidFill>
                  <a:schemeClr val="accent4"/>
                </a:solidFill>
              </a:rPr>
              <a:t>	Αν η σύγκριση γίνονταν με τον υφιστάμενο τύπο σε καινούργια κατάσταση τότε το αποτέλεσμα θα ήταν υπέρ του υφιστάμενου!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Προκηρύσσονται έργα </a:t>
            </a:r>
            <a:r>
              <a:rPr lang="el-GR" dirty="0" err="1" smtClean="0"/>
              <a:t>οδοφωτισμού</a:t>
            </a:r>
            <a:r>
              <a:rPr lang="el-GR" dirty="0" smtClean="0"/>
              <a:t> με μοναδικό κριτήριο την ισχύ </a:t>
            </a:r>
            <a:r>
              <a:rPr lang="en-US" dirty="0" smtClean="0"/>
              <a:t>(W) </a:t>
            </a:r>
            <a:r>
              <a:rPr lang="el-GR" dirty="0" smtClean="0"/>
              <a:t>ή την απόδοση </a:t>
            </a:r>
            <a:r>
              <a:rPr lang="en-US" dirty="0" smtClean="0"/>
              <a:t>(lm/W)</a:t>
            </a:r>
            <a:r>
              <a:rPr lang="el-GR" dirty="0" smtClean="0"/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el-GR" dirty="0" smtClean="0"/>
              <a:t>	</a:t>
            </a:r>
            <a:r>
              <a:rPr lang="el-GR" dirty="0" smtClean="0">
                <a:solidFill>
                  <a:schemeClr val="accent4"/>
                </a:solidFill>
              </a:rPr>
              <a:t>Θα αγοράζαμε αυτοκίνητο με μοναδικό κριτήριο την ιπποδύναμη και την κατανάλωσή του; </a:t>
            </a:r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1752" y="2259875"/>
            <a:ext cx="2080222" cy="146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PPR3_HPL_E26_E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00000">
            <a:off x="10619082" y="375660"/>
            <a:ext cx="796244" cy="185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90488" y="3910955"/>
            <a:ext cx="2118632" cy="118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86" y="165463"/>
            <a:ext cx="8596312" cy="111469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Πως αντιμετωπίζουμε με μεθοδικό και ολοκληρωμένο τρόπο την πρόκληση;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74" y="1227909"/>
            <a:ext cx="8910274" cy="547333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Master plan</a:t>
            </a:r>
            <a:r>
              <a:rPr lang="el-GR" dirty="0" smtClean="0"/>
              <a:t> του δικτύου οδικού φωτισμού:</a:t>
            </a:r>
          </a:p>
          <a:p>
            <a:r>
              <a:rPr lang="el-GR" dirty="0" smtClean="0"/>
              <a:t>Αποτύπωση </a:t>
            </a:r>
            <a:r>
              <a:rPr lang="el-GR" dirty="0" err="1" smtClean="0"/>
              <a:t>οδοφωτισμού</a:t>
            </a:r>
            <a:r>
              <a:rPr lang="el-GR" dirty="0" smtClean="0"/>
              <a:t> σε γεωγραφικό σύστημα πληροφοριών (</a:t>
            </a:r>
            <a:r>
              <a:rPr lang="en-US" dirty="0" smtClean="0"/>
              <a:t>GIS</a:t>
            </a:r>
            <a:r>
              <a:rPr lang="el-GR" dirty="0" smtClean="0"/>
              <a:t>) με </a:t>
            </a:r>
            <a:r>
              <a:rPr lang="el-GR" u="sng" dirty="0" smtClean="0"/>
              <a:t>όλα</a:t>
            </a:r>
            <a:r>
              <a:rPr lang="el-GR" dirty="0" smtClean="0"/>
              <a:t> τα απαιτούμενα δεδομένα</a:t>
            </a:r>
          </a:p>
          <a:p>
            <a:r>
              <a:rPr lang="el-GR" dirty="0" smtClean="0"/>
              <a:t>Κατηγοριοποίηση οδών σύμφωνα με το πρότυπο ΕΛΟΤ ΕΝ 13201:2003 για τον προσδιορισμό των απαιτήσεων φωτισμού</a:t>
            </a:r>
          </a:p>
          <a:p>
            <a:r>
              <a:rPr lang="el-GR" dirty="0" smtClean="0"/>
              <a:t>Μελέτη βελτιστοποίησης και τροποποίησης του σχεδιασμού φωτισμού σε τυπικές κατηγορίες οδών και τεκμηρίωση αντικατάστασης υφισταμένων φωτιστικών</a:t>
            </a:r>
          </a:p>
          <a:p>
            <a:r>
              <a:rPr lang="el-GR" dirty="0" smtClean="0"/>
              <a:t>Μελέτη διαχείρισης του υφισταμένου φωτιστικού εξοπλισμού και προγραμματισμός σταδιακής  αντικατάστασης των φωτιστικών και λαμπτήρων </a:t>
            </a:r>
          </a:p>
          <a:p>
            <a:r>
              <a:rPr lang="el-GR" dirty="0" smtClean="0"/>
              <a:t>Πρόγραμμα διαχείρισης και συντήρησης του δικτύου φωτισμού</a:t>
            </a:r>
          </a:p>
          <a:p>
            <a:r>
              <a:rPr lang="el-GR" dirty="0" smtClean="0"/>
              <a:t>Οικονομοτεχνική αξιολόγηση των προτεινομένων λύσεων, πρόταση χρηματοδότησης της επένδυσης, χρόνος απόσβεσης, </a:t>
            </a:r>
            <a:r>
              <a:rPr lang="en-US" dirty="0" smtClean="0"/>
              <a:t>NPV, IRR</a:t>
            </a:r>
          </a:p>
          <a:p>
            <a:r>
              <a:rPr lang="el-GR" dirty="0" smtClean="0"/>
              <a:t>Διαδικασίες προμήθειας και εγκατάστασης</a:t>
            </a:r>
          </a:p>
          <a:p>
            <a:r>
              <a:rPr lang="el-GR" dirty="0" smtClean="0"/>
              <a:t>Δειγματοληπτικοί έλεγχοι φωτιστικών σε αναγνωρισμένο εργαστήριο</a:t>
            </a:r>
          </a:p>
          <a:p>
            <a:r>
              <a:rPr lang="el-GR" dirty="0" smtClean="0"/>
              <a:t>Δειγματοληπτικές μετρήσεις  πεδίου για έλεγχο των συνθηκών φωτισμού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335280"/>
            <a:ext cx="8596312" cy="1320800"/>
          </a:xfrm>
        </p:spPr>
        <p:txBody>
          <a:bodyPr>
            <a:noAutofit/>
          </a:bodyPr>
          <a:lstStyle/>
          <a:p>
            <a:r>
              <a:rPr lang="el-GR" sz="2800" b="1" i="1" dirty="0" smtClean="0"/>
              <a:t>Το 1</a:t>
            </a:r>
            <a:r>
              <a:rPr lang="el-GR" sz="2800" b="1" i="1" baseline="30000" dirty="0" smtClean="0"/>
              <a:t>ο</a:t>
            </a:r>
            <a:r>
              <a:rPr lang="el-GR" sz="2800" b="1" i="1" dirty="0" smtClean="0"/>
              <a:t> στάδιο: </a:t>
            </a:r>
            <a:r>
              <a:rPr lang="el-GR" sz="2800" dirty="0" smtClean="0"/>
              <a:t>Αποτύπωση δικτύου οδικού φωτισμού σε σύστημα γεωγραφικών πληροφοριών </a:t>
            </a:r>
            <a:r>
              <a:rPr lang="en-US" sz="2800" dirty="0" smtClean="0"/>
              <a:t>(GIS)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651136"/>
            <a:ext cx="8596312" cy="4540658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l-GR" b="1" dirty="0" smtClean="0"/>
              <a:t>Απαραίτητη πληροφορία για την αποτύπωση του κάθε φωτιστικού σημείου:</a:t>
            </a:r>
          </a:p>
          <a:p>
            <a:r>
              <a:rPr lang="el-GR" dirty="0" smtClean="0"/>
              <a:t>Γεωγραφικές συντεταγμένες φωτιστικού σημείου</a:t>
            </a:r>
          </a:p>
          <a:p>
            <a:r>
              <a:rPr lang="el-GR" dirty="0" smtClean="0"/>
              <a:t>Αριθμός φωτιστικών σωμάτων που φέρει ο ιστός</a:t>
            </a:r>
          </a:p>
          <a:p>
            <a:r>
              <a:rPr lang="el-GR" dirty="0" smtClean="0"/>
              <a:t>Ύψος ιστού</a:t>
            </a:r>
          </a:p>
          <a:p>
            <a:r>
              <a:rPr lang="el-GR" dirty="0" smtClean="0"/>
              <a:t>Ύψος ανάρτησης φωτιστικού</a:t>
            </a:r>
          </a:p>
          <a:p>
            <a:r>
              <a:rPr lang="el-GR" dirty="0" smtClean="0"/>
              <a:t>Προβολή φωτιστικού στο οδόστρωμα</a:t>
            </a:r>
          </a:p>
          <a:p>
            <a:r>
              <a:rPr lang="el-GR" dirty="0" smtClean="0"/>
              <a:t>Κλίση βραχίονα φωτιστικού</a:t>
            </a:r>
          </a:p>
          <a:p>
            <a:r>
              <a:rPr lang="el-GR" dirty="0" smtClean="0"/>
              <a:t>Τύπος λαμπτήρα</a:t>
            </a:r>
          </a:p>
          <a:p>
            <a:r>
              <a:rPr lang="el-GR" dirty="0" smtClean="0"/>
              <a:t>Ισχύς λαμπτήρα και φωτιστικού </a:t>
            </a:r>
          </a:p>
          <a:p>
            <a:r>
              <a:rPr lang="el-GR" dirty="0" smtClean="0"/>
              <a:t>Φωτογραφία φωτιστικού </a:t>
            </a:r>
          </a:p>
          <a:p>
            <a:r>
              <a:rPr lang="el-GR" dirty="0" smtClean="0"/>
              <a:t>Παλαιότητα φωτιστικού και λειτουργική κατάσταση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609600"/>
            <a:ext cx="9501188" cy="70485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Ένα παράδειγμα αποτύπωσης 2 δικτύων φωτισμού</a:t>
            </a:r>
            <a:endParaRPr lang="el-GR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71638"/>
            <a:ext cx="5839642" cy="33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nline images 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713413" y="3128963"/>
            <a:ext cx="61087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0" y="635726"/>
            <a:ext cx="9431384" cy="1114697"/>
          </a:xfrm>
        </p:spPr>
        <p:txBody>
          <a:bodyPr>
            <a:noAutofit/>
          </a:bodyPr>
          <a:lstStyle/>
          <a:p>
            <a:r>
              <a:rPr lang="el-GR" sz="2800" b="1" i="1" dirty="0" smtClean="0"/>
              <a:t>Το 2</a:t>
            </a:r>
            <a:r>
              <a:rPr lang="el-GR" sz="2800" b="1" i="1" baseline="30000" dirty="0" smtClean="0"/>
              <a:t>ο</a:t>
            </a:r>
            <a:r>
              <a:rPr lang="el-GR" sz="2800" b="1" i="1" dirty="0" smtClean="0"/>
              <a:t> στάδιο: </a:t>
            </a:r>
            <a:r>
              <a:rPr lang="el-GR" sz="2800" dirty="0" smtClean="0"/>
              <a:t>Προσδιορισμός των απαιτήσεων φωτισμού της οδού σύμφωνα με τα ιδιαίτερα χαρακτηριστικά της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5" y="2434908"/>
            <a:ext cx="10123714" cy="306455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l-GR" sz="2400" dirty="0" smtClean="0"/>
              <a:t>Προσδιορίζεται η κλάση φωτισμού της οδού από τα ευρωπαϊκά πρότυπα:</a:t>
            </a:r>
          </a:p>
          <a:p>
            <a:pPr lvl="1"/>
            <a:r>
              <a:rPr lang="el-GR" sz="2000" dirty="0" smtClean="0"/>
              <a:t>ΕΛΟΤ ΕΝ 13201-1 </a:t>
            </a:r>
            <a:r>
              <a:rPr lang="en-US" sz="2000" dirty="0" smtClean="0"/>
              <a:t>“</a:t>
            </a:r>
            <a:r>
              <a:rPr lang="el-GR" sz="2000" dirty="0" smtClean="0"/>
              <a:t>Φωτισμός οδών – Μέρος 1: Επιλογή κατηγοριών φωτισμού</a:t>
            </a:r>
            <a:r>
              <a:rPr lang="en-US" sz="2000" dirty="0" smtClean="0"/>
              <a:t>”</a:t>
            </a:r>
            <a:endParaRPr lang="el-GR" sz="2000" dirty="0" smtClean="0"/>
          </a:p>
          <a:p>
            <a:pPr lvl="1"/>
            <a:r>
              <a:rPr lang="el-GR" sz="2000" dirty="0" smtClean="0"/>
              <a:t>ΕΛΟΤ ΕΝ 13201-2</a:t>
            </a:r>
            <a:r>
              <a:rPr lang="en-US" sz="2000" dirty="0" smtClean="0"/>
              <a:t> “</a:t>
            </a:r>
            <a:r>
              <a:rPr lang="el-GR" sz="2000" dirty="0" smtClean="0"/>
              <a:t>Φωτισμός οδών – Μέρος 2: Απαιτήσεις επιδόσεων</a:t>
            </a:r>
            <a:r>
              <a:rPr lang="en-US" sz="2000" dirty="0" smtClean="0"/>
              <a:t>”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5" y="378822"/>
            <a:ext cx="8974182" cy="731521"/>
          </a:xfrm>
        </p:spPr>
        <p:txBody>
          <a:bodyPr>
            <a:normAutofit/>
          </a:bodyPr>
          <a:lstStyle/>
          <a:p>
            <a:r>
              <a:rPr lang="el-GR" sz="3000" dirty="0" smtClean="0"/>
              <a:t>Οι απαιτήσεις φωτισμού της οδού από τα πρότυπα</a:t>
            </a:r>
            <a:endParaRPr lang="el-G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1240563"/>
            <a:ext cx="49815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276011" y="-692332"/>
            <a:ext cx="2259873" cy="604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1" y="3439614"/>
            <a:ext cx="5073424" cy="341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86" y="335280"/>
            <a:ext cx="9445854" cy="1320800"/>
          </a:xfrm>
        </p:spPr>
        <p:txBody>
          <a:bodyPr>
            <a:noAutofit/>
          </a:bodyPr>
          <a:lstStyle/>
          <a:p>
            <a:r>
              <a:rPr lang="el-GR" sz="2900" dirty="0" smtClean="0"/>
              <a:t>Αν δεν μπορούμε να αγοράσουμε τα πρότυπα τότε….</a:t>
            </a:r>
            <a:br>
              <a:rPr lang="el-GR" sz="2900" dirty="0" smtClean="0"/>
            </a:br>
            <a:r>
              <a:rPr lang="el-GR" sz="2900" dirty="0" smtClean="0"/>
              <a:t>τα βρίσκουμε στα λογισμικά φωτισμού </a:t>
            </a:r>
            <a:r>
              <a:rPr lang="en-US" sz="2900" dirty="0" smtClean="0"/>
              <a:t>RELUX </a:t>
            </a:r>
            <a:r>
              <a:rPr lang="el-GR" sz="2900" dirty="0" smtClean="0"/>
              <a:t>ή </a:t>
            </a:r>
            <a:r>
              <a:rPr lang="en-US" sz="2900" dirty="0" smtClean="0"/>
              <a:t>DIALUX</a:t>
            </a:r>
            <a:r>
              <a:rPr lang="el-GR" sz="2900" dirty="0" smtClean="0"/>
              <a:t>  </a:t>
            </a:r>
            <a:endParaRPr lang="el-GR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06" y="1807891"/>
            <a:ext cx="4077017" cy="312986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Free download:</a:t>
            </a:r>
            <a:endParaRPr lang="el-GR" dirty="0" smtClean="0"/>
          </a:p>
          <a:p>
            <a:r>
              <a:rPr lang="en-GB" dirty="0" smtClean="0">
                <a:hlinkClick r:id="rId2"/>
              </a:rPr>
              <a:t>http://www.relux.biz/</a:t>
            </a:r>
            <a:endParaRPr lang="el-GR" dirty="0" smtClean="0"/>
          </a:p>
          <a:p>
            <a:r>
              <a:rPr lang="en-GB" dirty="0" smtClean="0">
                <a:hlinkClick r:id="rId3"/>
              </a:rPr>
              <a:t>http://dial.de/DIAL/</a:t>
            </a:r>
            <a:endParaRPr lang="el-GR" dirty="0" smtClean="0"/>
          </a:p>
          <a:p>
            <a:pPr lvl="1"/>
            <a:r>
              <a:rPr lang="en-US" dirty="0" smtClean="0"/>
              <a:t>Help</a:t>
            </a:r>
          </a:p>
          <a:p>
            <a:pPr lvl="2"/>
            <a:r>
              <a:rPr lang="en-US" sz="1600" dirty="0" smtClean="0"/>
              <a:t>Information road lighting</a:t>
            </a:r>
          </a:p>
          <a:p>
            <a:pPr lvl="3"/>
            <a:r>
              <a:rPr lang="en-US" sz="1600" dirty="0" smtClean="0"/>
              <a:t>Guidance to the</a:t>
            </a:r>
            <a:br>
              <a:rPr lang="en-US" sz="1600" dirty="0" smtClean="0"/>
            </a:br>
            <a:r>
              <a:rPr lang="en-US" sz="1600" dirty="0" smtClean="0"/>
              <a:t>selection of a lighting class</a:t>
            </a:r>
            <a:endParaRPr lang="el-GR" sz="1600" dirty="0" smtClean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6403" y="3094975"/>
            <a:ext cx="6361974" cy="324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" y="609600"/>
            <a:ext cx="8843101" cy="1320800"/>
          </a:xfrm>
        </p:spPr>
        <p:txBody>
          <a:bodyPr>
            <a:noAutofit/>
          </a:bodyPr>
          <a:lstStyle/>
          <a:p>
            <a:r>
              <a:rPr lang="el-GR" sz="3000" dirty="0" smtClean="0"/>
              <a:t>Ένα παράδειγμα προσδιορισμού της κατηγορίας φωτισμού σε ανισόπεδο κόμβο αυτοκινητοδρόμου</a:t>
            </a:r>
            <a:endParaRPr lang="el-GR" sz="3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977" y="2268311"/>
            <a:ext cx="7668578" cy="295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840377"/>
          </a:xfrm>
        </p:spPr>
        <p:txBody>
          <a:bodyPr/>
          <a:lstStyle/>
          <a:p>
            <a:r>
              <a:rPr lang="el-GR" b="1" i="1" dirty="0" smtClean="0"/>
              <a:t>Το 3</a:t>
            </a:r>
            <a:r>
              <a:rPr lang="el-GR" b="1" i="1" baseline="30000" dirty="0" smtClean="0"/>
              <a:t>ο</a:t>
            </a:r>
            <a:r>
              <a:rPr lang="el-GR" b="1" i="1" dirty="0" smtClean="0"/>
              <a:t> στάδιο: Μελέτες φωτισμού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768702"/>
            <a:ext cx="8596312" cy="3881437"/>
          </a:xfrm>
        </p:spPr>
        <p:txBody>
          <a:bodyPr/>
          <a:lstStyle/>
          <a:p>
            <a:r>
              <a:rPr lang="el-GR" sz="2400" dirty="0" smtClean="0"/>
              <a:t>Μελέτη φωτισμού της οδού ή των οδών αν πρόκειται για έργο με περιορισμένη περιοχή κάλυψης</a:t>
            </a:r>
          </a:p>
          <a:p>
            <a:r>
              <a:rPr lang="el-GR" sz="2400" dirty="0" smtClean="0"/>
              <a:t>Μελέτη φωτισμού μιας τυπικής οδού αν πρόκειται για έργο με μεγάλη περιοχή κάλυψης</a:t>
            </a:r>
          </a:p>
          <a:p>
            <a:pPr lvl="1"/>
            <a:r>
              <a:rPr lang="el-GR" sz="2000" dirty="0" smtClean="0"/>
              <a:t>Για κάθε ομάδα οδών με παρεμφερή χαρακτηριστικά διεξάγεται μια τυπική μελέτη</a:t>
            </a:r>
          </a:p>
          <a:p>
            <a:pPr lvl="1"/>
            <a:r>
              <a:rPr lang="el-GR" sz="2000" dirty="0" smtClean="0"/>
              <a:t>Για το σύνολο του έργου διεξάγεται μια σειρά αντιπροσωπευτικών μελετών, η κάθε μια για μια τυπική οδό που αντιπροσωπεύει μια κατηγορία με παρεμφερή χαρακτηριστικά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/>
              <a:t>Προς θεού, όχι </a:t>
            </a:r>
            <a:r>
              <a:rPr lang="el-GR" dirty="0" err="1" smtClean="0"/>
              <a:t>υπερδιαστασιολόγηση</a:t>
            </a:r>
            <a:endParaRPr lang="el-GR" dirty="0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762" y="2491922"/>
            <a:ext cx="3394075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6028" y="2547485"/>
            <a:ext cx="34480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Content Placeholder 2"/>
          <p:cNvSpPr txBox="1">
            <a:spLocks/>
          </p:cNvSpPr>
          <p:nvPr/>
        </p:nvSpPr>
        <p:spPr bwMode="auto">
          <a:xfrm>
            <a:off x="6300651" y="5602695"/>
            <a:ext cx="4310743" cy="5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l-GR" sz="2000" dirty="0" smtClean="0">
                <a:solidFill>
                  <a:schemeClr val="accent4"/>
                </a:solidFill>
              </a:rPr>
              <a:t>5,41</a:t>
            </a:r>
            <a:r>
              <a:rPr lang="el-GR" sz="2000" dirty="0" smtClean="0">
                <a:solidFill>
                  <a:srgbClr val="404040"/>
                </a:solidFill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</a:rPr>
              <a:t>cd</a:t>
            </a:r>
            <a:r>
              <a:rPr lang="el-GR" sz="2000" dirty="0" smtClean="0">
                <a:solidFill>
                  <a:srgbClr val="404040"/>
                </a:solidFill>
              </a:rPr>
              <a:t>/</a:t>
            </a:r>
            <a:r>
              <a:rPr lang="en-US" sz="2000" dirty="0" smtClean="0">
                <a:solidFill>
                  <a:srgbClr val="404040"/>
                </a:solidFill>
              </a:rPr>
              <a:t>m</a:t>
            </a:r>
            <a:r>
              <a:rPr lang="en-US" sz="2000" baseline="30000" dirty="0" smtClean="0">
                <a:solidFill>
                  <a:srgbClr val="404040"/>
                </a:solidFill>
              </a:rPr>
              <a:t>2</a:t>
            </a:r>
            <a:r>
              <a:rPr lang="el-GR" sz="2000" baseline="30000" dirty="0" smtClean="0">
                <a:solidFill>
                  <a:srgbClr val="404040"/>
                </a:solidFill>
              </a:rPr>
              <a:t> </a:t>
            </a:r>
            <a:r>
              <a:rPr lang="el-GR" sz="2000" dirty="0" smtClean="0">
                <a:solidFill>
                  <a:srgbClr val="404040"/>
                </a:solidFill>
              </a:rPr>
              <a:t>με καινούργιο </a:t>
            </a:r>
            <a:r>
              <a:rPr lang="en-US" sz="2000" dirty="0" smtClean="0">
                <a:solidFill>
                  <a:srgbClr val="404040"/>
                </a:solidFill>
              </a:rPr>
              <a:t>LED</a:t>
            </a:r>
            <a:r>
              <a:rPr lang="el-GR" sz="2000" dirty="0" smtClean="0">
                <a:solidFill>
                  <a:srgbClr val="404040"/>
                </a:solidFill>
              </a:rPr>
              <a:t> </a:t>
            </a:r>
            <a:r>
              <a:rPr lang="en-US" sz="2000" dirty="0" smtClean="0">
                <a:solidFill>
                  <a:srgbClr val="404040"/>
                </a:solidFill>
              </a:rPr>
              <a:t>1</a:t>
            </a:r>
            <a:r>
              <a:rPr lang="el-GR" sz="2000" dirty="0">
                <a:solidFill>
                  <a:srgbClr val="404040"/>
                </a:solidFill>
              </a:rPr>
              <a:t>25</a:t>
            </a:r>
            <a:r>
              <a:rPr lang="en-US" sz="2000" dirty="0" smtClean="0">
                <a:solidFill>
                  <a:srgbClr val="404040"/>
                </a:solidFill>
              </a:rPr>
              <a:t>W</a:t>
            </a:r>
            <a:endParaRPr lang="en-US" sz="2000" dirty="0">
              <a:solidFill>
                <a:srgbClr val="404040"/>
              </a:solidFill>
            </a:endParaRPr>
          </a:p>
        </p:txBody>
      </p:sp>
      <p:sp>
        <p:nvSpPr>
          <p:cNvPr id="35847" name="Content Placeholder 2"/>
          <p:cNvSpPr txBox="1">
            <a:spLocks/>
          </p:cNvSpPr>
          <p:nvPr/>
        </p:nvSpPr>
        <p:spPr bwMode="auto">
          <a:xfrm>
            <a:off x="770980" y="5540193"/>
            <a:ext cx="4572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l-GR" sz="2000" dirty="0" smtClean="0">
                <a:solidFill>
                  <a:schemeClr val="accent4"/>
                </a:solidFill>
              </a:rPr>
              <a:t>5,</a:t>
            </a:r>
            <a:r>
              <a:rPr lang="en-US" sz="2000" dirty="0" smtClean="0">
                <a:solidFill>
                  <a:schemeClr val="accent4"/>
                </a:solidFill>
              </a:rPr>
              <a:t>52</a:t>
            </a:r>
            <a:r>
              <a:rPr lang="el-GR" sz="2000" dirty="0" smtClean="0">
                <a:solidFill>
                  <a:srgbClr val="404040"/>
                </a:solidFill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</a:rPr>
              <a:t>cd</a:t>
            </a:r>
            <a:r>
              <a:rPr lang="el-GR" sz="2000" dirty="0" smtClean="0">
                <a:solidFill>
                  <a:srgbClr val="404040"/>
                </a:solidFill>
              </a:rPr>
              <a:t>/</a:t>
            </a:r>
            <a:r>
              <a:rPr lang="en-US" sz="2000" dirty="0" smtClean="0">
                <a:solidFill>
                  <a:srgbClr val="404040"/>
                </a:solidFill>
              </a:rPr>
              <a:t>m</a:t>
            </a:r>
            <a:r>
              <a:rPr lang="en-US" sz="2000" baseline="30000" dirty="0" smtClean="0">
                <a:solidFill>
                  <a:srgbClr val="404040"/>
                </a:solidFill>
              </a:rPr>
              <a:t>2</a:t>
            </a:r>
            <a:r>
              <a:rPr lang="el-GR" sz="2000" baseline="30000" dirty="0" smtClean="0">
                <a:solidFill>
                  <a:srgbClr val="404040"/>
                </a:solidFill>
              </a:rPr>
              <a:t> </a:t>
            </a:r>
            <a:r>
              <a:rPr lang="el-GR" sz="2000" dirty="0" smtClean="0">
                <a:solidFill>
                  <a:srgbClr val="404040"/>
                </a:solidFill>
              </a:rPr>
              <a:t>με υφιστάμενο φωτιστικό νατρίου </a:t>
            </a:r>
            <a:r>
              <a:rPr lang="el-GR" sz="2000" dirty="0">
                <a:solidFill>
                  <a:srgbClr val="404040"/>
                </a:solidFill>
              </a:rPr>
              <a:t>υψηλής πίεσης </a:t>
            </a:r>
            <a:r>
              <a:rPr lang="en-US" sz="2000" dirty="0">
                <a:solidFill>
                  <a:srgbClr val="404040"/>
                </a:solidFill>
              </a:rPr>
              <a:t>4</a:t>
            </a:r>
            <a:r>
              <a:rPr lang="el-GR" sz="2000" dirty="0">
                <a:solidFill>
                  <a:srgbClr val="404040"/>
                </a:solidFill>
              </a:rPr>
              <a:t>47</a:t>
            </a:r>
            <a:r>
              <a:rPr lang="en-US" sz="2000" dirty="0" smtClean="0">
                <a:solidFill>
                  <a:srgbClr val="404040"/>
                </a:solidFill>
              </a:rPr>
              <a:t>W</a:t>
            </a:r>
            <a:endParaRPr lang="en-US" sz="2000" dirty="0">
              <a:solidFill>
                <a:srgbClr val="404040"/>
              </a:solidFill>
            </a:endParaRPr>
          </a:p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endParaRPr lang="en-US" sz="2000" dirty="0">
              <a:solidFill>
                <a:srgbClr val="404040"/>
              </a:solidFill>
            </a:endParaRPr>
          </a:p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endParaRPr lang="el-GR" sz="2000" dirty="0">
              <a:solidFill>
                <a:srgbClr val="40404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99062" y="1352913"/>
            <a:ext cx="6426927" cy="9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l-GR" sz="2000" dirty="0" smtClean="0">
                <a:solidFill>
                  <a:srgbClr val="404040"/>
                </a:solidFill>
              </a:rPr>
              <a:t>Αντικατάσταση συμβατικού φωτιστικού με </a:t>
            </a:r>
            <a:r>
              <a:rPr lang="en-US" sz="2000" dirty="0" smtClean="0">
                <a:solidFill>
                  <a:srgbClr val="404040"/>
                </a:solidFill>
              </a:rPr>
              <a:t>LED.</a:t>
            </a:r>
          </a:p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l-GR" sz="2000" dirty="0" smtClean="0">
                <a:solidFill>
                  <a:srgbClr val="404040"/>
                </a:solidFill>
              </a:rPr>
              <a:t>Απαίτηση προτύπου ΕΝ 13201:</a:t>
            </a:r>
            <a:r>
              <a:rPr lang="el-GR" sz="2000" dirty="0" smtClean="0">
                <a:solidFill>
                  <a:schemeClr val="accent4"/>
                </a:solidFill>
              </a:rPr>
              <a:t>0,75</a:t>
            </a:r>
            <a:r>
              <a:rPr lang="el-GR" sz="2000" dirty="0" smtClean="0">
                <a:solidFill>
                  <a:srgbClr val="404040"/>
                </a:solidFill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</a:rPr>
              <a:t>cd</a:t>
            </a:r>
            <a:r>
              <a:rPr lang="el-GR" sz="2000" dirty="0" smtClean="0">
                <a:solidFill>
                  <a:srgbClr val="404040"/>
                </a:solidFill>
              </a:rPr>
              <a:t>/</a:t>
            </a:r>
            <a:r>
              <a:rPr lang="en-US" sz="2000" dirty="0" smtClean="0">
                <a:solidFill>
                  <a:srgbClr val="404040"/>
                </a:solidFill>
              </a:rPr>
              <a:t>m</a:t>
            </a:r>
            <a:r>
              <a:rPr lang="en-US" sz="2000" baseline="30000" dirty="0" smtClean="0">
                <a:solidFill>
                  <a:srgbClr val="404040"/>
                </a:solidFill>
              </a:rPr>
              <a:t>2</a:t>
            </a:r>
            <a:r>
              <a:rPr lang="el-GR" sz="2000" dirty="0" smtClean="0">
                <a:solidFill>
                  <a:srgbClr val="404040"/>
                </a:solidFill>
              </a:rPr>
              <a:t> </a:t>
            </a:r>
            <a:endParaRPr lang="en-US" sz="20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792708" cy="1320800"/>
          </a:xfrm>
        </p:spPr>
        <p:txBody>
          <a:bodyPr/>
          <a:lstStyle/>
          <a:p>
            <a:r>
              <a:rPr lang="el-GR" dirty="0" smtClean="0"/>
              <a:t>Το τοπίο στον φωτισμό αλλάζει ραγδαία,</a:t>
            </a:r>
            <a:br>
              <a:rPr lang="el-GR" dirty="0" smtClean="0"/>
            </a:br>
            <a:r>
              <a:rPr lang="el-GR" dirty="0" smtClean="0"/>
              <a:t>περισσότερο στον οδικό φωτισμό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04" y="2160588"/>
            <a:ext cx="9694048" cy="3881437"/>
          </a:xfrm>
        </p:spPr>
        <p:txBody>
          <a:bodyPr/>
          <a:lstStyle/>
          <a:p>
            <a:r>
              <a:rPr lang="el-GR" sz="2000" dirty="0" smtClean="0"/>
              <a:t>Δίοδοι φωτεινής εκπομπής </a:t>
            </a:r>
            <a:r>
              <a:rPr lang="en-US" sz="2000" dirty="0" smtClean="0"/>
              <a:t>(LED</a:t>
            </a:r>
            <a:r>
              <a:rPr lang="el-GR" sz="2000" dirty="0" smtClean="0"/>
              <a:t>)</a:t>
            </a:r>
          </a:p>
          <a:p>
            <a:r>
              <a:rPr lang="el-GR" sz="2000" dirty="0" smtClean="0"/>
              <a:t>Αυτοματισμοί, αισθητήρες, </a:t>
            </a:r>
            <a:r>
              <a:rPr lang="en-US" sz="2000" dirty="0" smtClean="0"/>
              <a:t>dimmers</a:t>
            </a:r>
            <a:endParaRPr lang="el-GR" sz="2000" dirty="0" smtClean="0"/>
          </a:p>
          <a:p>
            <a:r>
              <a:rPr lang="el-GR" sz="2000" dirty="0" smtClean="0"/>
              <a:t>Απομακρυσμένη διαχείριση</a:t>
            </a:r>
          </a:p>
          <a:p>
            <a:r>
              <a:rPr lang="el-GR" sz="2000" dirty="0" smtClean="0"/>
              <a:t>Πρωτόκολλα επικοινωνίας</a:t>
            </a:r>
          </a:p>
          <a:p>
            <a:r>
              <a:rPr lang="el-GR" sz="2000" dirty="0" smtClean="0"/>
              <a:t>Ευφυή δίκτυα </a:t>
            </a:r>
            <a:r>
              <a:rPr lang="en-US" sz="2000" dirty="0" smtClean="0"/>
              <a:t>(smart grids) </a:t>
            </a:r>
            <a:r>
              <a:rPr lang="el-GR" sz="2000" dirty="0" smtClean="0"/>
              <a:t>σε ευφυείς πόλεις </a:t>
            </a:r>
            <a:r>
              <a:rPr lang="en-US" sz="2000" dirty="0" smtClean="0"/>
              <a:t>(smart cities</a:t>
            </a:r>
            <a:r>
              <a:rPr lang="el-GR" sz="2000" dirty="0" smtClean="0"/>
              <a:t>)</a:t>
            </a:r>
          </a:p>
          <a:p>
            <a:r>
              <a:rPr lang="el-GR" sz="2000" dirty="0" smtClean="0"/>
              <a:t>Καλύτερη ποιότητα φωτισμού </a:t>
            </a:r>
          </a:p>
          <a:p>
            <a:r>
              <a:rPr lang="el-GR" sz="2000" dirty="0" smtClean="0"/>
              <a:t>Καλύτερο νυχτερινό περιβάλλον και λιγότερη </a:t>
            </a:r>
            <a:r>
              <a:rPr lang="el-GR" sz="2000" dirty="0" err="1" smtClean="0"/>
              <a:t>φωτορρύπανση</a:t>
            </a:r>
            <a:endParaRPr lang="el-GR" sz="2000" dirty="0" smtClean="0"/>
          </a:p>
          <a:p>
            <a:r>
              <a:rPr lang="el-GR" sz="2000" dirty="0" smtClean="0"/>
              <a:t>Εξοικονόμηση ενέργειας και μειωμένο κόστος λειτουργίας του οδικού φωτισμού </a:t>
            </a:r>
            <a:endParaRPr lang="el-GR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75" y="374469"/>
            <a:ext cx="8596312" cy="801189"/>
          </a:xfrm>
        </p:spPr>
        <p:txBody>
          <a:bodyPr/>
          <a:lstStyle/>
          <a:p>
            <a:r>
              <a:rPr lang="el-GR" b="1" i="1" dirty="0" smtClean="0"/>
              <a:t>Το 4</a:t>
            </a:r>
            <a:r>
              <a:rPr lang="el-GR" b="1" i="1" baseline="30000" dirty="0" smtClean="0"/>
              <a:t>ο</a:t>
            </a:r>
            <a:r>
              <a:rPr lang="el-GR" b="1" i="1" dirty="0" smtClean="0"/>
              <a:t> στάδιο: Οι όροι του διαγωνισμού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114425"/>
            <a:ext cx="9123362" cy="5472113"/>
          </a:xfrm>
        </p:spPr>
        <p:txBody>
          <a:bodyPr/>
          <a:lstStyle/>
          <a:p>
            <a:r>
              <a:rPr lang="el-GR" sz="2000" dirty="0" smtClean="0"/>
              <a:t>Παροχή του ηλεκτρονικού αρχείου της μελέτης σε ένα από 2 διεθνώς αναγνωρισμένα λογισμικά </a:t>
            </a:r>
            <a:r>
              <a:rPr lang="en-US" sz="2000" dirty="0" smtClean="0"/>
              <a:t>RELUX </a:t>
            </a:r>
            <a:r>
              <a:rPr lang="el-GR" sz="2000" dirty="0" smtClean="0"/>
              <a:t>ή </a:t>
            </a:r>
            <a:r>
              <a:rPr lang="en-US" sz="2000" dirty="0" smtClean="0"/>
              <a:t>DIALUX</a:t>
            </a:r>
            <a:r>
              <a:rPr lang="el-GR" sz="2000" dirty="0" smtClean="0"/>
              <a:t> (δωρεάν από </a:t>
            </a:r>
            <a:r>
              <a:rPr lang="en-US" sz="2000" dirty="0" smtClean="0"/>
              <a:t>Internet)</a:t>
            </a:r>
            <a:endParaRPr lang="el-GR" sz="2000" dirty="0" smtClean="0"/>
          </a:p>
          <a:p>
            <a:pPr>
              <a:spcBef>
                <a:spcPts val="0"/>
              </a:spcBef>
              <a:buNone/>
            </a:pPr>
            <a:r>
              <a:rPr lang="el-GR" sz="2000" dirty="0" smtClean="0"/>
              <a:t>	</a:t>
            </a:r>
            <a:r>
              <a:rPr lang="el-GR" sz="2000" dirty="0" smtClean="0">
                <a:solidFill>
                  <a:schemeClr val="accent4"/>
                </a:solidFill>
              </a:rPr>
              <a:t>Έτσι ελέγχεται η γνησιότητα της μελέτης της προσφοράς 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r>
              <a:rPr lang="el-GR" sz="2000" dirty="0" smtClean="0"/>
              <a:t>Παροχή του ηλεκτρονικού αρχείου του φωτιστικού με το οποίο εκπονήθηκε η μελέτη. </a:t>
            </a:r>
            <a:r>
              <a:rPr lang="en-US" sz="2000" dirty="0" smtClean="0"/>
              <a:t>Format </a:t>
            </a:r>
            <a:r>
              <a:rPr lang="el-GR" sz="2000" dirty="0" smtClean="0"/>
              <a:t>αρχείου: </a:t>
            </a:r>
            <a:r>
              <a:rPr lang="en-US" sz="2000" dirty="0" smtClean="0"/>
              <a:t>*.ies </a:t>
            </a:r>
            <a:r>
              <a:rPr lang="el-GR" sz="2000" dirty="0" smtClean="0"/>
              <a:t>ή </a:t>
            </a:r>
            <a:r>
              <a:rPr lang="en-US" sz="2000" dirty="0" smtClean="0"/>
              <a:t>*.ldt</a:t>
            </a:r>
            <a:endParaRPr lang="el-GR" sz="2000" dirty="0" smtClean="0"/>
          </a:p>
          <a:p>
            <a:pPr>
              <a:spcBef>
                <a:spcPts val="0"/>
              </a:spcBef>
              <a:buNone/>
            </a:pPr>
            <a:r>
              <a:rPr lang="el-GR" sz="2000" dirty="0" smtClean="0"/>
              <a:t>	</a:t>
            </a:r>
            <a:r>
              <a:rPr lang="el-GR" sz="2000" dirty="0" smtClean="0">
                <a:solidFill>
                  <a:schemeClr val="accent4"/>
                </a:solidFill>
              </a:rPr>
              <a:t>Ελέγχεται αν πράγματι έχει χρησιμοποιηθεί αυτό το φωτιστικό στη μελέτη</a:t>
            </a:r>
            <a:endParaRPr lang="el-GR" sz="2000" dirty="0" smtClean="0"/>
          </a:p>
          <a:p>
            <a:r>
              <a:rPr lang="el-GR" sz="2000" dirty="0" smtClean="0"/>
              <a:t>Η δημοπρατούσα αρχή έχει δικαίωμα να ελέγξει τα φωτομετρικά χαρακτηριστικά του φωτιστικού σε εργαστήριο της επιλογής της</a:t>
            </a:r>
          </a:p>
          <a:p>
            <a:pPr>
              <a:spcBef>
                <a:spcPts val="0"/>
              </a:spcBef>
              <a:buNone/>
            </a:pPr>
            <a:r>
              <a:rPr lang="el-GR" sz="2000" dirty="0" smtClean="0"/>
              <a:t>	</a:t>
            </a:r>
            <a:r>
              <a:rPr lang="el-GR" sz="2000" dirty="0" smtClean="0">
                <a:solidFill>
                  <a:schemeClr val="accent4"/>
                </a:solidFill>
              </a:rPr>
              <a:t>Ελέγχεται αν ανταποκρίνονται στην πραγματικότητα τα τεχνικά χαρακτηριστικά του φωτιστικού</a:t>
            </a:r>
            <a:endParaRPr lang="el-GR" sz="2000" dirty="0" smtClean="0"/>
          </a:p>
          <a:p>
            <a:r>
              <a:rPr lang="el-GR" sz="2000" dirty="0" smtClean="0"/>
              <a:t>Η δημοπρατούσα αρχή έχει δικαίωμα να ελέγξει τη στάθμη φωτισμού μετά την ολοκλήρωση του έργου σύμφωνα με το Πρότυπο ΕΛΟΤ ΕΝ 13201, την Υπουργική Απόφαση Δ13/β/οικ. 16522/30.11.2004 και την  Εγκύκλιο 1/2005 της Διεύθυνσης Δ13 του ΥΠΕΧΩΔΕ</a:t>
            </a:r>
          </a:p>
          <a:p>
            <a:pPr>
              <a:spcBef>
                <a:spcPts val="0"/>
              </a:spcBef>
              <a:buNone/>
            </a:pPr>
            <a:r>
              <a:rPr lang="el-GR" sz="2000" dirty="0" smtClean="0"/>
              <a:t>	</a:t>
            </a:r>
            <a:r>
              <a:rPr lang="el-GR" sz="2000" dirty="0" smtClean="0">
                <a:solidFill>
                  <a:schemeClr val="accent4"/>
                </a:solidFill>
              </a:rPr>
              <a:t>Ελέγχεται αν ανταποκρίνεται η μελέτη στην πραγματικότητα</a:t>
            </a:r>
            <a:endParaRPr lang="el-GR" sz="2000" dirty="0" smtClean="0"/>
          </a:p>
          <a:p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75" y="374469"/>
            <a:ext cx="8596312" cy="801189"/>
          </a:xfrm>
        </p:spPr>
        <p:txBody>
          <a:bodyPr>
            <a:normAutofit/>
          </a:bodyPr>
          <a:lstStyle/>
          <a:p>
            <a:r>
              <a:rPr lang="el-GR" sz="3000" b="1" i="1" dirty="0" smtClean="0"/>
              <a:t>Το 5</a:t>
            </a:r>
            <a:r>
              <a:rPr lang="el-GR" sz="3000" b="1" i="1" baseline="30000" dirty="0" smtClean="0"/>
              <a:t>ο</a:t>
            </a:r>
            <a:r>
              <a:rPr lang="el-GR" sz="3000" b="1" i="1" dirty="0" smtClean="0"/>
              <a:t> στάδιο: Η αξιολόγηση του μελέτης</a:t>
            </a:r>
            <a:endParaRPr lang="el-G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9" y="1257300"/>
            <a:ext cx="9386886" cy="5300663"/>
          </a:xfrm>
        </p:spPr>
        <p:txBody>
          <a:bodyPr/>
          <a:lstStyle/>
          <a:p>
            <a:r>
              <a:rPr lang="el-GR" sz="2400" dirty="0" smtClean="0"/>
              <a:t>Εκτέλεση της μελέτης σε δικό μας υπολογιστή με το λογισμικό </a:t>
            </a:r>
            <a:r>
              <a:rPr lang="en-US" sz="2400" dirty="0" smtClean="0"/>
              <a:t>RELUX </a:t>
            </a:r>
            <a:r>
              <a:rPr lang="el-GR" sz="2400" dirty="0" smtClean="0"/>
              <a:t>ή </a:t>
            </a:r>
            <a:r>
              <a:rPr lang="en-US" sz="2400" dirty="0" smtClean="0"/>
              <a:t>DIALUX</a:t>
            </a:r>
            <a:r>
              <a:rPr lang="el-GR" sz="2400" dirty="0" smtClean="0"/>
              <a:t> (δωρεάν από </a:t>
            </a:r>
            <a:r>
              <a:rPr lang="en-US" sz="2400" dirty="0" smtClean="0"/>
              <a:t>Internet)</a:t>
            </a:r>
            <a:endParaRPr lang="el-GR" sz="2400" dirty="0" smtClean="0"/>
          </a:p>
          <a:p>
            <a:r>
              <a:rPr lang="el-GR" sz="2400" dirty="0" smtClean="0"/>
              <a:t>Έλεγχος των παραμέτρων της μελέτης π.χ. πλάτος οδού, ύψος φωτιστικού, συντελεστής συντήρησης </a:t>
            </a:r>
            <a:r>
              <a:rPr lang="en-US" sz="2400" dirty="0" smtClean="0"/>
              <a:t>(MF)</a:t>
            </a:r>
            <a:r>
              <a:rPr lang="el-GR" sz="2400" dirty="0" smtClean="0"/>
              <a:t> </a:t>
            </a:r>
          </a:p>
          <a:p>
            <a:r>
              <a:rPr lang="el-GR" sz="2400" dirty="0" smtClean="0"/>
              <a:t>Σύγκριση των αποτελεσμάτων μας με την υποβληθείσα μελέτη</a:t>
            </a:r>
          </a:p>
          <a:p>
            <a:r>
              <a:rPr lang="el-GR" sz="2400" dirty="0" smtClean="0"/>
              <a:t>Έλεγχος συμμόρφωσης των βασικών αποτελεσμάτων με τις απαιτήσεις του προτύπου:</a:t>
            </a:r>
          </a:p>
          <a:p>
            <a:pPr lvl="1"/>
            <a:r>
              <a:rPr lang="el-GR" sz="2200" dirty="0" smtClean="0"/>
              <a:t>Για οδούς κλάσης ΜΕ: Μέση λαμπρότητα, ομοιομορφία, διαμήκης ομοιομορφία, ελάχιστη και μέγιστη τιμή λαμπρότητας</a:t>
            </a:r>
          </a:p>
          <a:p>
            <a:pPr lvl="1"/>
            <a:r>
              <a:rPr lang="el-GR" sz="2200" dirty="0" smtClean="0"/>
              <a:t>Για οδούς κλάσης </a:t>
            </a:r>
            <a:r>
              <a:rPr lang="en-US" sz="2200" dirty="0" smtClean="0"/>
              <a:t>S </a:t>
            </a:r>
            <a:r>
              <a:rPr lang="el-GR" sz="2200" dirty="0" smtClean="0"/>
              <a:t>ή </a:t>
            </a:r>
            <a:r>
              <a:rPr lang="en-US" sz="2200" dirty="0" smtClean="0"/>
              <a:t>CE</a:t>
            </a:r>
            <a:r>
              <a:rPr lang="el-GR" sz="2200" dirty="0" smtClean="0"/>
              <a:t>: Μέση ένταση φωτισμού, ομοιομορφία, ελάχιστη και μέγιστη τιμή έντασης φωτισμού</a:t>
            </a:r>
          </a:p>
          <a:p>
            <a:r>
              <a:rPr lang="el-GR" sz="2400" dirty="0" smtClean="0"/>
              <a:t>Ο συντελεστής συντήρησης </a:t>
            </a:r>
            <a:r>
              <a:rPr lang="en-US" sz="2400" dirty="0" smtClean="0"/>
              <a:t>(MF)</a:t>
            </a:r>
            <a:r>
              <a:rPr lang="el-GR" sz="2400" dirty="0" smtClean="0"/>
              <a:t> να μην υπερβαίνει την τιμή 0,80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48" y="283028"/>
            <a:ext cx="8596312" cy="618309"/>
          </a:xfrm>
        </p:spPr>
        <p:txBody>
          <a:bodyPr>
            <a:normAutofit/>
          </a:bodyPr>
          <a:lstStyle/>
          <a:p>
            <a:r>
              <a:rPr lang="el-GR" sz="3000" dirty="0" smtClean="0"/>
              <a:t>Ένα παράδειγμα μελέτης φωτισμού αστικής οδού</a:t>
            </a:r>
            <a:endParaRPr lang="el-GR" sz="3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211" y="1074497"/>
            <a:ext cx="4952245" cy="524792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2409" y="2391969"/>
            <a:ext cx="6044974" cy="2624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75" y="374469"/>
            <a:ext cx="8596312" cy="801189"/>
          </a:xfrm>
        </p:spPr>
        <p:txBody>
          <a:bodyPr>
            <a:normAutofit/>
          </a:bodyPr>
          <a:lstStyle/>
          <a:p>
            <a:r>
              <a:rPr lang="el-GR" sz="3000" b="1" i="1" dirty="0" smtClean="0"/>
              <a:t>Το </a:t>
            </a:r>
            <a:r>
              <a:rPr lang="en-US" sz="3000" b="1" i="1" dirty="0" smtClean="0"/>
              <a:t>6</a:t>
            </a:r>
            <a:r>
              <a:rPr lang="el-GR" sz="3000" b="1" i="1" baseline="30000" dirty="0" smtClean="0"/>
              <a:t>ο</a:t>
            </a:r>
            <a:r>
              <a:rPr lang="el-GR" sz="3000" b="1" i="1" dirty="0" smtClean="0"/>
              <a:t> στάδιο: Η αξιολόγηση στην πράξη</a:t>
            </a:r>
            <a:endParaRPr lang="el-G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5" y="1257300"/>
            <a:ext cx="9043579" cy="5300663"/>
          </a:xfrm>
        </p:spPr>
        <p:txBody>
          <a:bodyPr/>
          <a:lstStyle/>
          <a:p>
            <a:r>
              <a:rPr lang="el-GR" sz="2400" dirty="0" smtClean="0"/>
              <a:t>Έλεγχος των φωτομετρικών χαρακτηριστικών </a:t>
            </a:r>
          </a:p>
          <a:p>
            <a:r>
              <a:rPr lang="el-GR" sz="2400" dirty="0" smtClean="0"/>
              <a:t>Κατανομή φωτεινής έντασης φωτιστικού</a:t>
            </a:r>
          </a:p>
          <a:p>
            <a:r>
              <a:rPr lang="el-GR" sz="2400" dirty="0" smtClean="0"/>
              <a:t>Έλεγχος των πιστοποιήσεων </a:t>
            </a:r>
            <a:r>
              <a:rPr lang="en-US" sz="2400" dirty="0" smtClean="0"/>
              <a:t>CE </a:t>
            </a:r>
            <a:r>
              <a:rPr lang="el-GR" sz="2400" dirty="0" smtClean="0"/>
              <a:t>του φωτιστικού</a:t>
            </a:r>
          </a:p>
          <a:p>
            <a:r>
              <a:rPr lang="el-GR" sz="2400" dirty="0" smtClean="0"/>
              <a:t>Έλεγχος της ψύξης του φωτιστικού με </a:t>
            </a:r>
            <a:r>
              <a:rPr lang="el-GR" sz="2400" dirty="0" err="1" smtClean="0"/>
              <a:t>θερμοφωτογράφηση</a:t>
            </a:r>
            <a:endParaRPr lang="el-GR" sz="2400" dirty="0" smtClean="0"/>
          </a:p>
          <a:p>
            <a:r>
              <a:rPr lang="el-GR" sz="2400" dirty="0" smtClean="0"/>
              <a:t>Έλεγχος του ρεύματος οδήγησης των </a:t>
            </a:r>
            <a:r>
              <a:rPr lang="en-US" sz="2400" dirty="0" smtClean="0"/>
              <a:t>LED</a:t>
            </a:r>
            <a:endParaRPr lang="el-GR" sz="2400" dirty="0" smtClean="0"/>
          </a:p>
          <a:p>
            <a:r>
              <a:rPr lang="el-GR" sz="2400" dirty="0" smtClean="0"/>
              <a:t>Έλεγχος των συνθηκών φωτισμού</a:t>
            </a:r>
          </a:p>
          <a:p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8172" y="1703977"/>
            <a:ext cx="100171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1207" y="1824855"/>
            <a:ext cx="100171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352788" y="322218"/>
            <a:ext cx="8934450" cy="814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/>
              <a:t>Ο ρόλος της κατανομής της φωτεινής έντασης</a:t>
            </a:r>
          </a:p>
        </p:txBody>
      </p:sp>
      <p:sp>
        <p:nvSpPr>
          <p:cNvPr id="31749" name="Content Placeholder 4"/>
          <p:cNvSpPr>
            <a:spLocks noGrp="1"/>
          </p:cNvSpPr>
          <p:nvPr>
            <p:ph idx="1"/>
          </p:nvPr>
        </p:nvSpPr>
        <p:spPr>
          <a:xfrm>
            <a:off x="634775" y="5162235"/>
            <a:ext cx="4982254" cy="1343070"/>
          </a:xfrm>
        </p:spPr>
        <p:txBody>
          <a:bodyPr/>
          <a:lstStyle/>
          <a:p>
            <a:pPr eaLnBrk="1" hangingPunct="1"/>
            <a:r>
              <a:rPr lang="el-GR" sz="2000" dirty="0" smtClean="0"/>
              <a:t>Καλύτερη </a:t>
            </a:r>
            <a:r>
              <a:rPr lang="en-US" sz="2000" dirty="0" smtClean="0"/>
              <a:t>“</a:t>
            </a:r>
            <a:r>
              <a:rPr lang="el-GR" sz="2000" dirty="0" smtClean="0"/>
              <a:t>κατεύθυνση φωτισμού</a:t>
            </a:r>
            <a:r>
              <a:rPr lang="en-US" sz="2000" dirty="0" smtClean="0"/>
              <a:t>”</a:t>
            </a:r>
            <a:endParaRPr lang="el-GR" sz="2000" dirty="0" smtClean="0"/>
          </a:p>
          <a:p>
            <a:pPr eaLnBrk="1" hangingPunct="1"/>
            <a:r>
              <a:rPr lang="el-GR" sz="2000" dirty="0" smtClean="0"/>
              <a:t>Περισσότερος </a:t>
            </a:r>
            <a:r>
              <a:rPr lang="en-US" sz="2000" dirty="0" smtClean="0"/>
              <a:t>“</a:t>
            </a:r>
            <a:r>
              <a:rPr lang="el-GR" sz="2000" dirty="0" smtClean="0"/>
              <a:t>φωτισμός</a:t>
            </a:r>
            <a:r>
              <a:rPr lang="en-US" sz="2000" dirty="0" smtClean="0"/>
              <a:t>”</a:t>
            </a:r>
            <a:r>
              <a:rPr lang="el-GR" sz="2000" dirty="0" smtClean="0"/>
              <a:t> στην οδό</a:t>
            </a:r>
          </a:p>
          <a:p>
            <a:pPr eaLnBrk="1" hangingPunct="1"/>
            <a:r>
              <a:rPr lang="el-GR" sz="2000" dirty="0" smtClean="0"/>
              <a:t>Πιο αποδοτικά</a:t>
            </a:r>
          </a:p>
        </p:txBody>
      </p:sp>
      <p:pic>
        <p:nvPicPr>
          <p:cNvPr id="31750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31" y="1811745"/>
            <a:ext cx="39751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6514" y="1763350"/>
            <a:ext cx="451802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2" name="Group 11"/>
          <p:cNvGrpSpPr>
            <a:grpSpLocks/>
          </p:cNvGrpSpPr>
          <p:nvPr/>
        </p:nvGrpSpPr>
        <p:grpSpPr bwMode="auto">
          <a:xfrm>
            <a:off x="2069330" y="1372007"/>
            <a:ext cx="681037" cy="538162"/>
            <a:chOff x="5622587" y="4922196"/>
            <a:chExt cx="680936" cy="53769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622587" y="5174390"/>
              <a:ext cx="215868" cy="285503"/>
            </a:xfrm>
            <a:prstGeom prst="line">
              <a:avLst/>
            </a:prstGeom>
            <a:ln w="825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838455" y="4922196"/>
              <a:ext cx="465068" cy="537697"/>
            </a:xfrm>
            <a:prstGeom prst="line">
              <a:avLst/>
            </a:prstGeom>
            <a:ln w="825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53" name="Group 18"/>
          <p:cNvGrpSpPr>
            <a:grpSpLocks/>
          </p:cNvGrpSpPr>
          <p:nvPr/>
        </p:nvGrpSpPr>
        <p:grpSpPr bwMode="auto">
          <a:xfrm>
            <a:off x="7885247" y="1299892"/>
            <a:ext cx="465138" cy="538162"/>
            <a:chOff x="4700255" y="4945893"/>
            <a:chExt cx="465431" cy="53769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4700255" y="4945893"/>
              <a:ext cx="465431" cy="537697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700255" y="4945893"/>
              <a:ext cx="465431" cy="513906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754" name="Picture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4312" y="2325688"/>
            <a:ext cx="80168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6821" y="2481717"/>
            <a:ext cx="83502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/>
              <a:t>Η φωτεινή κατανομή των </a:t>
            </a:r>
            <a:r>
              <a:rPr lang="en-US" dirty="0" smtClean="0"/>
              <a:t>LED</a:t>
            </a:r>
            <a:r>
              <a:rPr lang="el-GR" dirty="0" smtClean="0"/>
              <a:t> διαμορφώνεται εύκολα με ειδικούς φακούς</a:t>
            </a:r>
            <a:endParaRPr lang="el-GR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42950" y="5446713"/>
            <a:ext cx="4938713" cy="56991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l-GR" sz="1600" smtClean="0"/>
              <a:t>Πηγή </a:t>
            </a:r>
            <a:r>
              <a:rPr lang="en-GB" sz="1600" smtClean="0"/>
              <a:t>http://www.ledil.com/</a:t>
            </a:r>
            <a:endParaRPr lang="el-GR" sz="1600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8" y="2017713"/>
            <a:ext cx="19685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/>
          <a:srcRect t="5904" b="18893"/>
          <a:stretch>
            <a:fillRect/>
          </a:stretch>
        </p:blipFill>
        <p:spPr bwMode="auto">
          <a:xfrm>
            <a:off x="3867150" y="3765550"/>
            <a:ext cx="18192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988" y="3733800"/>
            <a:ext cx="2200275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55187" y="4097201"/>
            <a:ext cx="37937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en-US" dirty="0" smtClean="0">
                <a:solidFill>
                  <a:srgbClr val="404040"/>
                </a:solidFill>
                <a:latin typeface="+mn-lt"/>
              </a:rPr>
              <a:t>LED </a:t>
            </a:r>
            <a:r>
              <a:rPr lang="el-GR" dirty="0" smtClean="0">
                <a:solidFill>
                  <a:srgbClr val="404040"/>
                </a:solidFill>
                <a:latin typeface="+mn-lt"/>
              </a:rPr>
              <a:t>με φακό: Το φως εκτρέπεται </a:t>
            </a:r>
            <a:r>
              <a:rPr lang="el-GR" dirty="0">
                <a:solidFill>
                  <a:srgbClr val="404040"/>
                </a:solidFill>
                <a:latin typeface="+mn-lt"/>
              </a:rPr>
              <a:t>κατά τον άξονα του δρόμου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28924" y="2399439"/>
            <a:ext cx="44340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en-US" dirty="0" smtClean="0">
                <a:solidFill>
                  <a:srgbClr val="404040"/>
                </a:solidFill>
                <a:latin typeface="+mn-lt"/>
              </a:rPr>
              <a:t>LED</a:t>
            </a:r>
            <a:r>
              <a:rPr lang="el-GR" dirty="0" smtClean="0">
                <a:solidFill>
                  <a:srgbClr val="404040"/>
                </a:solidFill>
                <a:latin typeface="+mn-lt"/>
              </a:rPr>
              <a:t> χωρίς φακό: Συμμετρικός φωτισμός</a:t>
            </a:r>
            <a:endParaRPr lang="el-GR" dirty="0">
              <a:solidFill>
                <a:srgbClr val="40404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309927"/>
            <a:ext cx="8608423" cy="9441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2800" dirty="0" smtClean="0"/>
              <a:t>Η ανεπαρκής ψύξη των </a:t>
            </a:r>
            <a:r>
              <a:rPr lang="en-US" sz="2800" dirty="0" smtClean="0"/>
              <a:t>LED</a:t>
            </a:r>
            <a:r>
              <a:rPr lang="el-GR" sz="2800" dirty="0" smtClean="0"/>
              <a:t> μειώνει τη φωτεινή απόδοση και δραματικά τη διάρκεια ζωής</a:t>
            </a:r>
            <a:endParaRPr lang="el-GR" sz="2800" dirty="0"/>
          </a:p>
        </p:txBody>
      </p:sp>
      <p:pic>
        <p:nvPicPr>
          <p:cNvPr id="46083" name="Picture 3" descr="http://spie.org/Images/Graphics/Newsroom/Imported-2012/004569/004569_10_f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11" y="1371237"/>
            <a:ext cx="40179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75250" y="1449388"/>
            <a:ext cx="42957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el-GR" sz="1600" dirty="0">
                <a:solidFill>
                  <a:srgbClr val="404040"/>
                </a:solidFill>
                <a:latin typeface="+mn-lt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77900" y="6318250"/>
            <a:ext cx="325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el-GR" sz="1600" dirty="0">
                <a:solidFill>
                  <a:srgbClr val="404040"/>
                </a:solidFill>
                <a:latin typeface="+mn-lt"/>
              </a:rPr>
              <a:t>Πηγή</a:t>
            </a:r>
            <a:r>
              <a:rPr lang="en-US" sz="1600" dirty="0">
                <a:solidFill>
                  <a:srgbClr val="404040"/>
                </a:solidFill>
                <a:latin typeface="+mn-lt"/>
              </a:rPr>
              <a:t>: SPIE</a:t>
            </a:r>
            <a:endParaRPr lang="el-GR" sz="1600" dirty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985" y="1900735"/>
            <a:ext cx="6189752" cy="372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Το υψηλό ρεύμα οδήγησης των </a:t>
            </a:r>
            <a:r>
              <a:rPr lang="en-US" sz="2800" dirty="0" smtClean="0"/>
              <a:t>LED</a:t>
            </a:r>
            <a:r>
              <a:rPr lang="el-GR" sz="2800" dirty="0" smtClean="0"/>
              <a:t> ανεβάζει τη θερμοκρασία τους και επιφέρει πρόωρη γήρανση</a:t>
            </a:r>
            <a:endParaRPr lang="el-GR" sz="2800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1213" y="2559050"/>
            <a:ext cx="2954337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2819400"/>
            <a:ext cx="188753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2063" y="2871788"/>
            <a:ext cx="18891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1763" y="2593975"/>
            <a:ext cx="295592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3955" y="4946651"/>
            <a:ext cx="5068388" cy="474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  <a:defRPr/>
            </a:pPr>
            <a:r>
              <a:rPr lang="el-GR" sz="2000" dirty="0" smtClean="0"/>
              <a:t>Ονομαστικό ρεύμα οδήγησης -&gt; </a:t>
            </a:r>
            <a:r>
              <a:rPr lang="en-US" sz="2000" dirty="0" smtClean="0"/>
              <a:t>79,1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</a:t>
            </a:r>
            <a:endParaRPr lang="el-GR" sz="20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27800" y="4937125"/>
            <a:ext cx="4408488" cy="4578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  <a:defRPr/>
            </a:pPr>
            <a:r>
              <a:rPr lang="el-GR" sz="2000" dirty="0" smtClean="0"/>
              <a:t>Υψηλό ρεύμα οδήγησης -&gt; </a:t>
            </a:r>
            <a:r>
              <a:rPr lang="en-US" sz="2000" dirty="0" smtClean="0"/>
              <a:t>1</a:t>
            </a:r>
            <a:r>
              <a:rPr lang="el-GR" sz="2000" dirty="0" smtClean="0"/>
              <a:t>51</a:t>
            </a:r>
            <a:r>
              <a:rPr lang="en-US" sz="2000" dirty="0" smtClean="0"/>
              <a:t>,</a:t>
            </a:r>
            <a:r>
              <a:rPr lang="el-GR" sz="2000" dirty="0" smtClean="0"/>
              <a:t>3</a:t>
            </a:r>
            <a:r>
              <a:rPr lang="en-US" sz="2000" baseline="30000" dirty="0" err="1" smtClean="0"/>
              <a:t>o</a:t>
            </a:r>
            <a:r>
              <a:rPr lang="en-US" sz="2000" dirty="0" err="1" smtClean="0"/>
              <a:t>C</a:t>
            </a:r>
            <a:endParaRPr lang="el-GR" sz="20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110288" y="2305050"/>
            <a:ext cx="2289129" cy="3984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  <a:defRPr/>
            </a:pPr>
            <a:r>
              <a:rPr lang="el-GR" sz="1600" dirty="0" smtClean="0">
                <a:solidFill>
                  <a:srgbClr val="FF0000"/>
                </a:solidFill>
              </a:rPr>
              <a:t>Απότομη γήρανση </a:t>
            </a:r>
            <a:r>
              <a:rPr lang="en-US" sz="1600" dirty="0" smtClean="0">
                <a:solidFill>
                  <a:srgbClr val="FF0000"/>
                </a:solidFill>
              </a:rPr>
              <a:t>LED</a:t>
            </a:r>
            <a:endParaRPr lang="el-GR" sz="16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138988" y="2593975"/>
            <a:ext cx="390525" cy="150653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20" y="374468"/>
            <a:ext cx="10699886" cy="775063"/>
          </a:xfrm>
        </p:spPr>
        <p:txBody>
          <a:bodyPr/>
          <a:lstStyle/>
          <a:p>
            <a:r>
              <a:rPr lang="el-GR" dirty="0" smtClean="0"/>
              <a:t>Δειγματοληπτικές μετρήσεις στον τόπο του έργου</a:t>
            </a:r>
            <a:endParaRPr lang="el-GR" dirty="0"/>
          </a:p>
        </p:txBody>
      </p:sp>
      <p:pic>
        <p:nvPicPr>
          <p:cNvPr id="4" name="Picture 13" descr="DSC_1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56" y="2357572"/>
            <a:ext cx="3203892" cy="213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DSC_1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98" y="4554130"/>
            <a:ext cx="3189297" cy="212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3663" y="1894114"/>
            <a:ext cx="3238721" cy="2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1771" y="2233748"/>
            <a:ext cx="3605349" cy="210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4834" y="4419542"/>
            <a:ext cx="3592288" cy="21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3544" y="2003834"/>
            <a:ext cx="3188741" cy="438920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Σε αστικούς δρόμους</a:t>
            </a:r>
          </a:p>
        </p:txBody>
      </p:sp>
      <p:pic>
        <p:nvPicPr>
          <p:cNvPr id="76804" name="Picture 4" descr="Screen Shot 2013-12-12 a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9486" y="4066188"/>
            <a:ext cx="3239590" cy="203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900035" y="1437777"/>
            <a:ext cx="7111954" cy="43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 αυτοκινητόδρομους και σήραγγες μέσα</a:t>
            </a:r>
            <a:r>
              <a:rPr kumimoji="0" lang="el-GR" sz="18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από κινούμενο όχημα</a:t>
            </a: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62000"/>
          </a:xfrm>
        </p:spPr>
        <p:txBody>
          <a:bodyPr/>
          <a:lstStyle/>
          <a:p>
            <a:r>
              <a:rPr lang="el-GR" dirty="0" smtClean="0"/>
              <a:t>Συνοψίζοντας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800" y="1611948"/>
            <a:ext cx="8596312" cy="4488406"/>
          </a:xfrm>
        </p:spPr>
        <p:txBody>
          <a:bodyPr/>
          <a:lstStyle/>
          <a:p>
            <a:r>
              <a:rPr lang="el-GR" dirty="0" smtClean="0"/>
              <a:t>Καταγράφουμε τα φωτιστικά μας με πλήρη στοιχεία</a:t>
            </a:r>
          </a:p>
          <a:p>
            <a:r>
              <a:rPr lang="el-GR" dirty="0" smtClean="0"/>
              <a:t>Υπολογίσουμε την παρούσα κατανάλωση ενέργειας</a:t>
            </a:r>
          </a:p>
          <a:p>
            <a:r>
              <a:rPr lang="el-GR" dirty="0" smtClean="0"/>
              <a:t>Υπολογίζουμε με μελέτες φωτισμού σε τυπικούς οδούς το τύπο φωτιστικού που θα αντικαταστήσει τον υφιστάμενο</a:t>
            </a:r>
          </a:p>
          <a:p>
            <a:r>
              <a:rPr lang="el-GR" dirty="0" smtClean="0"/>
              <a:t>Υπολογίζουμε την αναμενόμενη κατανάλωση ενέργειας</a:t>
            </a:r>
          </a:p>
          <a:p>
            <a:r>
              <a:rPr lang="el-GR" dirty="0" smtClean="0"/>
              <a:t>Υπολογίζουμε το κόστος της επέμβασης, το όφελος, τον χρόνο απόσβεσης και τη σκοπιμότητα της αντικατάστασης</a:t>
            </a:r>
          </a:p>
          <a:p>
            <a:r>
              <a:rPr lang="el-GR" dirty="0" smtClean="0"/>
              <a:t>Θέτουμε προδιαγραφές  που θα μας επιτρέψουν να ελέγξουμε τα φωτιστικά, το φωτιστικό αποτέλεσμα και την εξοικονόμηση ενέργειας</a:t>
            </a:r>
          </a:p>
          <a:p>
            <a:r>
              <a:rPr lang="el-GR" dirty="0" smtClean="0"/>
              <a:t>Ελέγχουμε τις προσφορές και αξιολογούμε το αποτέλεσμα</a:t>
            </a:r>
          </a:p>
          <a:p>
            <a:pPr>
              <a:buNone/>
            </a:pPr>
            <a:endParaRPr lang="el-GR" smtClean="0"/>
          </a:p>
          <a:p>
            <a:pPr>
              <a:buNone/>
            </a:pPr>
            <a:r>
              <a:rPr lang="el-GR" smtClean="0"/>
              <a:t>Καλή </a:t>
            </a:r>
            <a:r>
              <a:rPr lang="el-GR" dirty="0" smtClean="0"/>
              <a:t>μας επιτυχία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7068411" cy="106244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Καταλύτης αυτών των αλλαγών ήταν οι δίοδοι φωτεινής εκπομπής (</a:t>
            </a:r>
            <a:r>
              <a:rPr lang="en-US" dirty="0" smtClean="0"/>
              <a:t>LED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5212" y="2007327"/>
            <a:ext cx="3924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666" y="3571469"/>
            <a:ext cx="27336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" y="3930696"/>
            <a:ext cx="34099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988" y="1455193"/>
            <a:ext cx="8596312" cy="267389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l-GR" sz="3200" dirty="0" smtClean="0">
                <a:solidFill>
                  <a:schemeClr val="accent4"/>
                </a:solidFill>
              </a:rPr>
              <a:t>Σας ευχαριστώ πολύ για την προσοχή σας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endParaRPr lang="el-GR" sz="3200" dirty="0" smtClean="0">
              <a:solidFill>
                <a:schemeClr val="accent4"/>
              </a:solidFill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endParaRPr lang="el-GR" sz="3200" dirty="0" smtClean="0">
              <a:solidFill>
                <a:schemeClr val="accent4"/>
              </a:solidFill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14999" r="14999" b="6000"/>
          <a:stretch>
            <a:fillRect/>
          </a:stretch>
        </p:blipFill>
        <p:spPr bwMode="auto">
          <a:xfrm>
            <a:off x="1496949" y="491807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Photolab Logo 3"/>
          <p:cNvPicPr>
            <a:picLocks noChangeAspect="1" noChangeArrowheads="1"/>
          </p:cNvPicPr>
          <p:nvPr/>
        </p:nvPicPr>
        <p:blipFill>
          <a:blip r:embed="rId3" cstate="print"/>
          <a:srcRect l="3024" r="3024" b="2519"/>
          <a:stretch>
            <a:fillRect/>
          </a:stretch>
        </p:blipFill>
        <p:spPr bwMode="auto">
          <a:xfrm>
            <a:off x="4273550" y="4918075"/>
            <a:ext cx="8763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1781106" y="6220857"/>
            <a:ext cx="3221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el-GR" dirty="0"/>
              <a:t>http://lighting.ece.ntua.gr/</a:t>
            </a:r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3988" y="4029075"/>
            <a:ext cx="5952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l-GR" dirty="0" smtClean="0"/>
              <a:t>Φ.Β</a:t>
            </a:r>
            <a:r>
              <a:rPr lang="el-GR" dirty="0" smtClean="0"/>
              <a:t>. Τοπαλής</a:t>
            </a:r>
            <a:r>
              <a:rPr lang="en-US" dirty="0" smtClean="0"/>
              <a:t>, topalis@ieee.org</a:t>
            </a:r>
            <a:endParaRPr lang="el-GR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l-GR" dirty="0" smtClean="0"/>
              <a:t>Εργαστήριο </a:t>
            </a:r>
            <a:r>
              <a:rPr lang="el-GR" dirty="0" err="1"/>
              <a:t>Φωτοτεχνίας</a:t>
            </a:r>
            <a:r>
              <a:rPr lang="el-GR" dirty="0"/>
              <a:t>, Εθνικό Μετσόβιο Πολυτεχνείο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3360" y="230778"/>
            <a:ext cx="8831897" cy="12975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200" dirty="0" smtClean="0"/>
              <a:t>Τότε εμφανίστηκε το ευρωπαϊκό έργο </a:t>
            </a:r>
            <a:r>
              <a:rPr lang="en-US" sz="3200" dirty="0" smtClean="0"/>
              <a:t>e-street </a:t>
            </a:r>
            <a:r>
              <a:rPr lang="el-GR" sz="3200" dirty="0" smtClean="0"/>
              <a:t>που άνοιξε το δρόμο για τον προσαρμοστικό φωτισμό και την </a:t>
            </a:r>
            <a:r>
              <a:rPr lang="el-GR" sz="3200" dirty="0" err="1" smtClean="0"/>
              <a:t>τηλεδιαχείριση</a:t>
            </a:r>
            <a:r>
              <a:rPr lang="el-GR" sz="3200" dirty="0" smtClean="0"/>
              <a:t> </a:t>
            </a:r>
            <a:r>
              <a:rPr lang="en-US" sz="3200" dirty="0" smtClean="0"/>
              <a:t> 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11" y="1783264"/>
            <a:ext cx="8961122" cy="463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00" y="156754"/>
            <a:ext cx="6794092" cy="121484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Οι αλλαγές επισφραγίστηκαν από τη μελέτη </a:t>
            </a:r>
            <a:r>
              <a:rPr lang="en-US" sz="2800" b="1" dirty="0" smtClean="0"/>
              <a:t>Lighting the Cities </a:t>
            </a:r>
            <a:r>
              <a:rPr lang="el-GR" sz="2800" dirty="0" smtClean="0"/>
              <a:t>της</a:t>
            </a:r>
            <a:r>
              <a:rPr lang="en-US" sz="2800" dirty="0" smtClean="0"/>
              <a:t> </a:t>
            </a:r>
            <a:r>
              <a:rPr lang="el-GR" sz="2800" dirty="0" smtClean="0"/>
              <a:t>Ευρωπαϊκής Επιτροπής που έδειξε τον μονόδρομο: </a:t>
            </a:r>
            <a:r>
              <a:rPr lang="en-US" sz="2800" dirty="0" smtClean="0"/>
              <a:t>LED</a:t>
            </a:r>
            <a:endParaRPr lang="el-GR" sz="28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t="2930"/>
          <a:stretch>
            <a:fillRect/>
          </a:stretch>
        </p:blipFill>
        <p:spPr bwMode="auto">
          <a:xfrm>
            <a:off x="1045028" y="1317073"/>
            <a:ext cx="4328159" cy="529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9360" y="619889"/>
            <a:ext cx="4829312" cy="608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9" y="361950"/>
            <a:ext cx="9222784" cy="144072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100" dirty="0" smtClean="0"/>
              <a:t>Πρακτικά, τα </a:t>
            </a:r>
            <a:r>
              <a:rPr lang="en-US" sz="3100" dirty="0" smtClean="0"/>
              <a:t>LED </a:t>
            </a:r>
            <a:r>
              <a:rPr lang="el-GR" sz="3100" dirty="0" smtClean="0"/>
              <a:t>μπορούν να κάνουν όσα θα θέλαμε αλλά ήταν πολύ δύσκολο αν όχι αδύνατο </a:t>
            </a:r>
            <a:br>
              <a:rPr lang="el-GR" sz="3100" dirty="0" smtClean="0"/>
            </a:br>
            <a:r>
              <a:rPr lang="el-GR" sz="3100" dirty="0" smtClean="0"/>
              <a:t>να εφαρμοσθούν με συμβατικά φωτιστικά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l-GR" sz="3000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21109" y="2050462"/>
            <a:ext cx="9132343" cy="4572407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err="1" smtClean="0"/>
              <a:t>Τηλεδιαχείριση</a:t>
            </a:r>
            <a:r>
              <a:rPr lang="el-GR" sz="2400" dirty="0" smtClean="0"/>
              <a:t> ενσύρματη ή ασύρματη (πρωτόκολλο </a:t>
            </a:r>
            <a:r>
              <a:rPr lang="en-US" sz="2400" dirty="0" err="1" smtClean="0"/>
              <a:t>ZigBee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Προγραμματιζόμενος ελεγκτής εντός του φωτιστικού για αυτόματο έλεγχο</a:t>
            </a:r>
          </a:p>
          <a:p>
            <a:pPr eaLnBrk="1" hangingPunct="1">
              <a:defRPr/>
            </a:pPr>
            <a:r>
              <a:rPr lang="el-GR" sz="2400" dirty="0" smtClean="0"/>
              <a:t>Έλεγχος φωτιστικού με αισθητήρες εξωτερικών συνθηκών και κυκλοφορίας</a:t>
            </a:r>
          </a:p>
          <a:p>
            <a:pPr eaLnBrk="1" hangingPunct="1">
              <a:defRPr/>
            </a:pPr>
            <a:r>
              <a:rPr lang="el-GR" sz="2400" dirty="0" smtClean="0"/>
              <a:t>Προγραμματιζόμενη αυτόνομη λειτουργία</a:t>
            </a:r>
          </a:p>
          <a:p>
            <a:pPr eaLnBrk="1" hangingPunct="1">
              <a:defRPr/>
            </a:pPr>
            <a:r>
              <a:rPr lang="el-GR" sz="2400" dirty="0" smtClean="0"/>
              <a:t>Απεριόριστη και συνεχής ρύθμιση φωτεινότητας </a:t>
            </a:r>
            <a:r>
              <a:rPr lang="en-US" sz="2400" dirty="0" smtClean="0"/>
              <a:t>(dimming) </a:t>
            </a:r>
            <a:r>
              <a:rPr lang="el-GR" sz="2400" dirty="0" smtClean="0"/>
              <a:t>ακόμα και σε πολύ χαμηλά επίπεδα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sz="2400" dirty="0" smtClean="0"/>
              <a:t>Έξυπνα συστήματα </a:t>
            </a:r>
            <a:r>
              <a:rPr lang="el-GR" sz="2400" dirty="0" err="1" smtClean="0"/>
              <a:t>οδοφωτισμού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e-street lighting)</a:t>
            </a:r>
            <a:r>
              <a:rPr lang="el-GR" sz="2400" dirty="0" smtClean="0"/>
              <a:t> σε ευφυείς πόλεις </a:t>
            </a:r>
            <a:r>
              <a:rPr lang="en-US" sz="2400" dirty="0" smtClean="0"/>
              <a:t>(smart cities)</a:t>
            </a:r>
            <a:endParaRPr lang="el-GR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l-GR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52697" y="465909"/>
            <a:ext cx="9261565" cy="6969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000" dirty="0" smtClean="0"/>
              <a:t>Η αναμενόμενη εξοικονόμηση είναι εντυπωσιακή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166938" y="6008688"/>
            <a:ext cx="5827712" cy="5302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l-GR" smtClean="0"/>
              <a:t>Η κατανάλωση ενέργειας στις Η.Π.Α (Πηγή</a:t>
            </a:r>
            <a:r>
              <a:rPr lang="en-US" smtClean="0"/>
              <a:t>: US DOE</a:t>
            </a:r>
            <a:r>
              <a:rPr lang="el-GR" smtClean="0"/>
              <a:t>)</a:t>
            </a:r>
          </a:p>
          <a:p>
            <a:pPr eaLnBrk="1" hangingPunct="1">
              <a:buFont typeface="Wingdings 3" pitchFamily="18" charset="2"/>
              <a:buNone/>
            </a:pPr>
            <a:endParaRPr lang="el-GR" smtClean="0"/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300" y="1212850"/>
            <a:ext cx="6858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309563"/>
            <a:ext cx="9351962" cy="7223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/>
              <a:t>Ένα παράδειγμα: Αντικατάσταση συμβατικών φωτιστικών από </a:t>
            </a:r>
            <a:r>
              <a:rPr lang="en-US" sz="2400" dirty="0" smtClean="0"/>
              <a:t>LED</a:t>
            </a:r>
            <a:endParaRPr lang="el-GR" sz="2400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867276" y="3414713"/>
            <a:ext cx="749754" cy="817562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2800" dirty="0" err="1" smtClean="0"/>
              <a:t>vs</a:t>
            </a:r>
            <a:endParaRPr lang="el-GR" sz="2800" dirty="0" smtClean="0"/>
          </a:p>
        </p:txBody>
      </p:sp>
      <p:sp>
        <p:nvSpPr>
          <p:cNvPr id="34820" name="Content Placeholder 2"/>
          <p:cNvSpPr txBox="1">
            <a:spLocks/>
          </p:cNvSpPr>
          <p:nvPr/>
        </p:nvSpPr>
        <p:spPr bwMode="auto">
          <a:xfrm>
            <a:off x="1101725" y="5302250"/>
            <a:ext cx="37655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en-US" sz="2000" dirty="0">
                <a:solidFill>
                  <a:srgbClr val="404040"/>
                </a:solidFill>
              </a:rPr>
              <a:t>LED 1</a:t>
            </a:r>
            <a:r>
              <a:rPr lang="el-GR" sz="2000" dirty="0">
                <a:solidFill>
                  <a:srgbClr val="404040"/>
                </a:solidFill>
              </a:rPr>
              <a:t>18</a:t>
            </a:r>
            <a:r>
              <a:rPr lang="en-US" sz="2000" dirty="0">
                <a:solidFill>
                  <a:srgbClr val="404040"/>
                </a:solidFill>
              </a:rPr>
              <a:t>W</a:t>
            </a:r>
            <a:r>
              <a:rPr lang="el-GR" sz="2000" dirty="0">
                <a:solidFill>
                  <a:srgbClr val="404040"/>
                </a:solidFill>
              </a:rPr>
              <a:t> (καινούργιο)</a:t>
            </a:r>
            <a:endParaRPr lang="en-US" sz="2000" dirty="0">
              <a:solidFill>
                <a:srgbClr val="404040"/>
              </a:solidFill>
            </a:endParaRPr>
          </a:p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el-GR" sz="2000" dirty="0">
                <a:solidFill>
                  <a:srgbClr val="404040"/>
                </a:solidFill>
              </a:rPr>
              <a:t>1,38 </a:t>
            </a:r>
            <a:r>
              <a:rPr lang="en-US" sz="2000" dirty="0" err="1">
                <a:solidFill>
                  <a:srgbClr val="404040"/>
                </a:solidFill>
              </a:rPr>
              <a:t>cd</a:t>
            </a:r>
            <a:r>
              <a:rPr lang="el-GR" sz="2000" dirty="0">
                <a:solidFill>
                  <a:srgbClr val="404040"/>
                </a:solidFill>
              </a:rPr>
              <a:t>/</a:t>
            </a:r>
            <a:r>
              <a:rPr lang="en-US" sz="2000" dirty="0">
                <a:solidFill>
                  <a:srgbClr val="404040"/>
                </a:solidFill>
              </a:rPr>
              <a:t>m</a:t>
            </a:r>
            <a:r>
              <a:rPr lang="en-US" sz="2000" baseline="30000" dirty="0">
                <a:solidFill>
                  <a:srgbClr val="404040"/>
                </a:solidFill>
              </a:rPr>
              <a:t>2</a:t>
            </a:r>
            <a:endParaRPr lang="el-GR" sz="2000" baseline="30000" dirty="0">
              <a:solidFill>
                <a:srgbClr val="404040"/>
              </a:solidFill>
            </a:endParaRPr>
          </a:p>
        </p:txBody>
      </p:sp>
      <p:sp>
        <p:nvSpPr>
          <p:cNvPr id="34821" name="Content Placeholder 2"/>
          <p:cNvSpPr txBox="1">
            <a:spLocks/>
          </p:cNvSpPr>
          <p:nvPr/>
        </p:nvSpPr>
        <p:spPr bwMode="auto">
          <a:xfrm>
            <a:off x="6060668" y="5236935"/>
            <a:ext cx="4089172" cy="117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el-GR" sz="2000" dirty="0">
                <a:solidFill>
                  <a:srgbClr val="404040"/>
                </a:solidFill>
              </a:rPr>
              <a:t>Νατρίου υψηλής πίεσης 275</a:t>
            </a:r>
            <a:r>
              <a:rPr lang="en-US" sz="2000" dirty="0">
                <a:solidFill>
                  <a:srgbClr val="404040"/>
                </a:solidFill>
              </a:rPr>
              <a:t>W</a:t>
            </a:r>
            <a:r>
              <a:rPr lang="el-GR" sz="2000" dirty="0">
                <a:solidFill>
                  <a:srgbClr val="404040"/>
                </a:solidFill>
              </a:rPr>
              <a:t> (σε </a:t>
            </a:r>
            <a:r>
              <a:rPr lang="el-GR" sz="2000" dirty="0" smtClean="0">
                <a:solidFill>
                  <a:srgbClr val="404040"/>
                </a:solidFill>
              </a:rPr>
              <a:t>καλή </a:t>
            </a:r>
            <a:r>
              <a:rPr lang="el-GR" sz="2000" dirty="0">
                <a:solidFill>
                  <a:srgbClr val="404040"/>
                </a:solidFill>
              </a:rPr>
              <a:t>κατάσταση)</a:t>
            </a:r>
            <a:endParaRPr lang="en-US" sz="2000" dirty="0">
              <a:solidFill>
                <a:srgbClr val="404040"/>
              </a:solidFill>
            </a:endParaRPr>
          </a:p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el-GR" sz="2000" dirty="0">
                <a:solidFill>
                  <a:srgbClr val="404040"/>
                </a:solidFill>
              </a:rPr>
              <a:t>1,55 </a:t>
            </a:r>
            <a:r>
              <a:rPr lang="en-US" sz="2000" dirty="0" err="1">
                <a:solidFill>
                  <a:srgbClr val="404040"/>
                </a:solidFill>
              </a:rPr>
              <a:t>cd</a:t>
            </a:r>
            <a:r>
              <a:rPr lang="el-GR" sz="2000" dirty="0">
                <a:solidFill>
                  <a:srgbClr val="404040"/>
                </a:solidFill>
              </a:rPr>
              <a:t>/</a:t>
            </a:r>
            <a:r>
              <a:rPr lang="en-US" sz="2000" dirty="0">
                <a:solidFill>
                  <a:srgbClr val="404040"/>
                </a:solidFill>
              </a:rPr>
              <a:t>m</a:t>
            </a:r>
            <a:r>
              <a:rPr lang="en-US" sz="2000" baseline="30000" dirty="0">
                <a:solidFill>
                  <a:srgbClr val="404040"/>
                </a:solidFill>
              </a:rPr>
              <a:t>2</a:t>
            </a:r>
            <a:endParaRPr lang="el-GR" sz="2000" baseline="30000" dirty="0">
              <a:solidFill>
                <a:srgbClr val="404040"/>
              </a:solidFill>
            </a:endParaRPr>
          </a:p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endParaRPr lang="en-US" sz="2000" dirty="0">
              <a:solidFill>
                <a:srgbClr val="404040"/>
              </a:solidFill>
            </a:endParaRPr>
          </a:p>
          <a:p>
            <a:pPr marL="342900" indent="-342900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endParaRPr lang="el-GR" sz="2000" dirty="0">
              <a:solidFill>
                <a:srgbClr val="404040"/>
              </a:solidFill>
            </a:endParaRPr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2459038"/>
            <a:ext cx="4227512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Content Placeholder 2"/>
          <p:cNvSpPr txBox="1">
            <a:spLocks/>
          </p:cNvSpPr>
          <p:nvPr/>
        </p:nvSpPr>
        <p:spPr bwMode="auto">
          <a:xfrm>
            <a:off x="477838" y="6424613"/>
            <a:ext cx="37655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l-GR">
                <a:solidFill>
                  <a:srgbClr val="404040"/>
                </a:solidFill>
              </a:rPr>
              <a:t>Εγνατία Οδός</a:t>
            </a:r>
            <a:endParaRPr lang="el-GR" baseline="30000">
              <a:solidFill>
                <a:srgbClr val="404040"/>
              </a:solidFill>
            </a:endParaRPr>
          </a:p>
        </p:txBody>
      </p:sp>
      <p:pic>
        <p:nvPicPr>
          <p:cNvPr id="3482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59038"/>
            <a:ext cx="41656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Content Placeholder 2"/>
          <p:cNvSpPr txBox="1">
            <a:spLocks/>
          </p:cNvSpPr>
          <p:nvPr/>
        </p:nvSpPr>
        <p:spPr bwMode="auto">
          <a:xfrm>
            <a:off x="391887" y="1063625"/>
            <a:ext cx="8504464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l-GR" sz="2000" dirty="0">
                <a:solidFill>
                  <a:srgbClr val="404040"/>
                </a:solidFill>
              </a:rPr>
              <a:t>Με </a:t>
            </a:r>
            <a:r>
              <a:rPr lang="el-GR" sz="2000" dirty="0" smtClean="0">
                <a:solidFill>
                  <a:srgbClr val="404040"/>
                </a:solidFill>
              </a:rPr>
              <a:t>πλήρη τήρηση των απαιτήσεων του προτύπου ΕΛΟΤ ΕΝ 13201</a:t>
            </a:r>
            <a:endParaRPr lang="el-GR" sz="2000" dirty="0">
              <a:solidFill>
                <a:srgbClr val="404040"/>
              </a:solidFill>
            </a:endParaRP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l-GR" sz="2000" dirty="0">
                <a:solidFill>
                  <a:srgbClr val="404040"/>
                </a:solidFill>
              </a:rPr>
              <a:t>Κλάση φωτισμού οδού: ΜΕ3</a:t>
            </a:r>
            <a:r>
              <a:rPr lang="en-US" sz="2000" dirty="0">
                <a:solidFill>
                  <a:srgbClr val="404040"/>
                </a:solidFill>
              </a:rPr>
              <a:t>a</a:t>
            </a:r>
            <a:endParaRPr lang="el-GR" sz="2000" dirty="0">
              <a:solidFill>
                <a:srgbClr val="404040"/>
              </a:solidFill>
            </a:endParaRP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l-GR" sz="2000" dirty="0">
                <a:solidFill>
                  <a:srgbClr val="404040"/>
                </a:solidFill>
              </a:rPr>
              <a:t>Όριο προτύπου ΕΝ13201: 1,00 </a:t>
            </a:r>
            <a:r>
              <a:rPr lang="en-US" sz="2000" dirty="0" err="1">
                <a:solidFill>
                  <a:srgbClr val="404040"/>
                </a:solidFill>
              </a:rPr>
              <a:t>cd</a:t>
            </a:r>
            <a:r>
              <a:rPr lang="el-GR" sz="2000" dirty="0">
                <a:solidFill>
                  <a:srgbClr val="404040"/>
                </a:solidFill>
              </a:rPr>
              <a:t>/</a:t>
            </a:r>
            <a:r>
              <a:rPr lang="en-US" sz="2000" dirty="0">
                <a:solidFill>
                  <a:srgbClr val="404040"/>
                </a:solidFill>
              </a:rPr>
              <a:t>m</a:t>
            </a:r>
            <a:r>
              <a:rPr lang="en-US" sz="2000" baseline="30000" dirty="0">
                <a:solidFill>
                  <a:srgbClr val="404040"/>
                </a:solidFill>
              </a:rPr>
              <a:t>2</a:t>
            </a:r>
            <a:endParaRPr lang="el-GR" sz="2000" baseline="30000" dirty="0">
              <a:solidFill>
                <a:srgbClr val="404040"/>
              </a:solidFill>
            </a:endParaRP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l-GR" baseline="300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Ποια είναι η κατάσταση σήμερα;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74" y="1502230"/>
            <a:ext cx="8910274" cy="4474482"/>
          </a:xfrm>
        </p:spPr>
        <p:txBody>
          <a:bodyPr/>
          <a:lstStyle/>
          <a:p>
            <a:r>
              <a:rPr lang="el-GR" sz="2000" dirty="0" smtClean="0"/>
              <a:t>Η τεχνολογία είναι νέα και εν πολλοίς άγνωστη σε εμάς</a:t>
            </a:r>
          </a:p>
          <a:p>
            <a:r>
              <a:rPr lang="el-GR" sz="2000" dirty="0" smtClean="0"/>
              <a:t>Ο φωτισμός διδάσκεται σε ελάχιστα ιδρύματα και οι τεχνικές πληροφορίες στα βιβλία αλλάζουν τόσο γρήγορα που είναι παρωχημένες την επόμενη ημέρα</a:t>
            </a:r>
          </a:p>
          <a:p>
            <a:r>
              <a:rPr lang="el-GR" sz="2000" dirty="0" smtClean="0"/>
              <a:t>Δεν υπάρχει υπεύθυνη, θεσμοθετημένη, τεχνική ενημέρωση   </a:t>
            </a:r>
          </a:p>
          <a:p>
            <a:r>
              <a:rPr lang="el-GR" sz="2000" dirty="0" smtClean="0"/>
              <a:t>Τα πρότυπα/προδιαγραφές έχουν μεν ισχύ νόμου αλλά οι υπηρεσίες αδυνατούν να τα αγοράσουν από τον ΕΛΟΤ ο οποίος τα πωλεί μόνο, δεν τα δανείζει </a:t>
            </a:r>
          </a:p>
          <a:p>
            <a:r>
              <a:rPr lang="el-GR" sz="2000" dirty="0" smtClean="0"/>
              <a:t>Μετρήσεις φωτισμού δεν διεξάγονται κατά την παραλαβή έργων φωτισμού παρ’ όλο που προβλέπονται από τις διατάξεις και παρ’ όλο που υπάρχει η δυνατότητα</a:t>
            </a:r>
          </a:p>
          <a:p>
            <a:r>
              <a:rPr lang="el-GR" sz="2000" dirty="0" smtClean="0"/>
              <a:t>Οι επιτήδειοι καραδοκούν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1221</Words>
  <Application>Microsoft Office PowerPoint</Application>
  <PresentationFormat>Custom</PresentationFormat>
  <Paragraphs>159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Facet</vt:lpstr>
      <vt:lpstr>Μια προσπάθεια να απαντηθούν τα διλλήματα του μηχανικού όταν σχεδιάζει ένα έργο εξοικονόμησης ενέργειας στον οδικό φωτισμό</vt:lpstr>
      <vt:lpstr>Το τοπίο στον φωτισμό αλλάζει ραγδαία, περισσότερο στον οδικό φωτισμό</vt:lpstr>
      <vt:lpstr>Καταλύτης αυτών των αλλαγών ήταν οι δίοδοι φωτεινής εκπομπής (LED)</vt:lpstr>
      <vt:lpstr>Τότε εμφανίστηκε το ευρωπαϊκό έργο e-street που άνοιξε το δρόμο για τον προσαρμοστικό φωτισμό και την τηλεδιαχείριση  </vt:lpstr>
      <vt:lpstr>Οι αλλαγές επισφραγίστηκαν από τη μελέτη Lighting the Cities της Ευρωπαϊκής Επιτροπής που έδειξε τον μονόδρομο: LED</vt:lpstr>
      <vt:lpstr>Πρακτικά, τα LED μπορούν να κάνουν όσα θα θέλαμε αλλά ήταν πολύ δύσκολο αν όχι αδύνατο  να εφαρμοσθούν με συμβατικά φωτιστικά </vt:lpstr>
      <vt:lpstr>Η αναμενόμενη εξοικονόμηση είναι εντυπωσιακή</vt:lpstr>
      <vt:lpstr>Ένα παράδειγμα: Αντικατάσταση συμβατικών φωτιστικών από LED</vt:lpstr>
      <vt:lpstr>Ποια είναι η κατάσταση σήμερα;</vt:lpstr>
      <vt:lpstr>Μερικά παραδείγματα ελλιπούς ή κακής πληροφόρησης</vt:lpstr>
      <vt:lpstr>Πως αντιμετωπίζουμε με μεθοδικό και ολοκληρωμένο τρόπο την πρόκληση;</vt:lpstr>
      <vt:lpstr>Το 1ο στάδιο: Αποτύπωση δικτύου οδικού φωτισμού σε σύστημα γεωγραφικών πληροφοριών (GIS)</vt:lpstr>
      <vt:lpstr>Ένα παράδειγμα αποτύπωσης 2 δικτύων φωτισμού</vt:lpstr>
      <vt:lpstr>Το 2ο στάδιο: Προσδιορισμός των απαιτήσεων φωτισμού της οδού σύμφωνα με τα ιδιαίτερα χαρακτηριστικά της</vt:lpstr>
      <vt:lpstr>Οι απαιτήσεις φωτισμού της οδού από τα πρότυπα</vt:lpstr>
      <vt:lpstr>Αν δεν μπορούμε να αγοράσουμε τα πρότυπα τότε…. τα βρίσκουμε στα λογισμικά φωτισμού RELUX ή DIALUX  </vt:lpstr>
      <vt:lpstr>Ένα παράδειγμα προσδιορισμού της κατηγορίας φωτισμού σε ανισόπεδο κόμβο αυτοκινητοδρόμου</vt:lpstr>
      <vt:lpstr>Το 3ο στάδιο: Μελέτες φωτισμού</vt:lpstr>
      <vt:lpstr>Προς θεού, όχι υπερδιαστασιολόγηση</vt:lpstr>
      <vt:lpstr>Το 4ο στάδιο: Οι όροι του διαγωνισμού </vt:lpstr>
      <vt:lpstr>Το 5ο στάδιο: Η αξιολόγηση του μελέτης</vt:lpstr>
      <vt:lpstr>Ένα παράδειγμα μελέτης φωτισμού αστικής οδού</vt:lpstr>
      <vt:lpstr>Το 6ο στάδιο: Η αξιολόγηση στην πράξη</vt:lpstr>
      <vt:lpstr>Ο ρόλος της κατανομής της φωτεινής έντασης</vt:lpstr>
      <vt:lpstr>Η φωτεινή κατανομή των LED διαμορφώνεται εύκολα με ειδικούς φακούς</vt:lpstr>
      <vt:lpstr>Η ανεπαρκής ψύξη των LED μειώνει τη φωτεινή απόδοση και δραματικά τη διάρκεια ζωής</vt:lpstr>
      <vt:lpstr>Το υψηλό ρεύμα οδήγησης των LED ανεβάζει τη θερμοκρασία τους και επιφέρει πρόωρη γήρανση</vt:lpstr>
      <vt:lpstr>Δειγματοληπτικές μετρήσεις στον τόπο του έργου</vt:lpstr>
      <vt:lpstr>Συνοψίζοντας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REVIEWING DRAWBACKS OF CONVENTIONAL PHOTOSENSORS: ARE CCD/CMOS SENSORS THE NEXT GENERATION?</dc:title>
  <dc:creator>Doulos</dc:creator>
  <cp:lastModifiedBy>fvt</cp:lastModifiedBy>
  <cp:revision>185</cp:revision>
  <dcterms:created xsi:type="dcterms:W3CDTF">2013-09-10T20:36:04Z</dcterms:created>
  <dcterms:modified xsi:type="dcterms:W3CDTF">2014-12-11T23:14:44Z</dcterms:modified>
</cp:coreProperties>
</file>